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1" r:id="rId1"/>
  </p:sldMasterIdLst>
  <p:notesMasterIdLst>
    <p:notesMasterId r:id="rId13"/>
  </p:notesMasterIdLst>
  <p:sldIdLst>
    <p:sldId id="256" r:id="rId2"/>
    <p:sldId id="267" r:id="rId3"/>
    <p:sldId id="268" r:id="rId4"/>
    <p:sldId id="269" r:id="rId5"/>
    <p:sldId id="270" r:id="rId6"/>
    <p:sldId id="271" r:id="rId7"/>
    <p:sldId id="272" r:id="rId8"/>
    <p:sldId id="273" r:id="rId9"/>
    <p:sldId id="274" r:id="rId10"/>
    <p:sldId id="275" r:id="rId11"/>
    <p:sldId id="266" r:id="rId12"/>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3175"/>
    <a:srgbClr val="4EA8E0"/>
    <a:srgbClr val="AEC90B"/>
    <a:srgbClr val="FCCD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8"/>
    <p:restoredTop sz="94676"/>
  </p:normalViewPr>
  <p:slideViewPr>
    <p:cSldViewPr snapToGrid="0">
      <p:cViewPr varScale="1">
        <p:scale>
          <a:sx n="93" d="100"/>
          <a:sy n="93" d="100"/>
        </p:scale>
        <p:origin x="520" y="5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schoolsweek.co.uk/ten-things-schools-can-do-to-address-the-climate-crisis/"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gde0c9bb0b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7" name="Google Shape;67;gde0c9bb0b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GB" dirty="0"/>
              <a:t>Ask students for hands up how many they think they have.</a:t>
            </a:r>
          </a:p>
          <a:p>
            <a:endParaRPr lang="en-US" dirty="0"/>
          </a:p>
        </p:txBody>
      </p:sp>
    </p:spTree>
    <p:extLst>
      <p:ext uri="{BB962C8B-B14F-4D97-AF65-F5344CB8AC3E}">
        <p14:creationId xmlns:p14="http://schemas.microsoft.com/office/powerpoint/2010/main" val="28974107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GB" dirty="0"/>
              <a:t>Ask students if they are surprised by the number and then get them to complete the sheet.</a:t>
            </a:r>
          </a:p>
          <a:p>
            <a:endParaRPr lang="en-US" dirty="0"/>
          </a:p>
        </p:txBody>
      </p:sp>
    </p:spTree>
    <p:extLst>
      <p:ext uri="{BB962C8B-B14F-4D97-AF65-F5344CB8AC3E}">
        <p14:creationId xmlns:p14="http://schemas.microsoft.com/office/powerpoint/2010/main" val="6784317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lvl="0" indent="0" algn="l" rtl="0">
              <a:spcBef>
                <a:spcPts val="0"/>
              </a:spcBef>
              <a:spcAft>
                <a:spcPts val="0"/>
              </a:spcAft>
              <a:buClr>
                <a:schemeClr val="dk1"/>
              </a:buClr>
              <a:buSzPts val="1100"/>
              <a:buFont typeface="Arial"/>
              <a:buNone/>
            </a:pPr>
            <a:r>
              <a:rPr lang="en-GB" dirty="0">
                <a:solidFill>
                  <a:schemeClr val="dk1"/>
                </a:solidFill>
              </a:rPr>
              <a:t>Ask students to count how many gadgets they ticked and which they think uses the most energy (it’s washing machines, tumble dryers and dishwashers). </a:t>
            </a:r>
            <a:br>
              <a:rPr lang="en-GB" dirty="0">
                <a:solidFill>
                  <a:schemeClr val="dk1"/>
                </a:solidFill>
              </a:rPr>
            </a:br>
            <a:r>
              <a:rPr lang="en-GB" dirty="0">
                <a:solidFill>
                  <a:schemeClr val="dk1"/>
                </a:solidFill>
              </a:rPr>
              <a:t>Use as a discussion about how we all use a lot of energy every day.</a:t>
            </a:r>
          </a:p>
          <a:p>
            <a:endParaRPr lang="en-US" dirty="0"/>
          </a:p>
        </p:txBody>
      </p:sp>
    </p:spTree>
    <p:extLst>
      <p:ext uri="{BB962C8B-B14F-4D97-AF65-F5344CB8AC3E}">
        <p14:creationId xmlns:p14="http://schemas.microsoft.com/office/powerpoint/2010/main" val="12851020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700879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GB" dirty="0"/>
              <a:t>Now lead a class discussion on the 3 questions using the pictures as prompts on this slide and the next</a:t>
            </a:r>
          </a:p>
          <a:p>
            <a:endParaRPr lang="en-US" dirty="0"/>
          </a:p>
        </p:txBody>
      </p:sp>
    </p:spTree>
    <p:extLst>
      <p:ext uri="{BB962C8B-B14F-4D97-AF65-F5344CB8AC3E}">
        <p14:creationId xmlns:p14="http://schemas.microsoft.com/office/powerpoint/2010/main" val="39238298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dirty="0"/>
              <a:t>Now lead a class discussion on the 3 questions using the pictures as prompts</a:t>
            </a:r>
          </a:p>
        </p:txBody>
      </p:sp>
    </p:spTree>
    <p:extLst>
      <p:ext uri="{BB962C8B-B14F-4D97-AF65-F5344CB8AC3E}">
        <p14:creationId xmlns:p14="http://schemas.microsoft.com/office/powerpoint/2010/main" val="5485832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dirty="0"/>
              <a:t>If students are struggling to think of ideas you can refer to </a:t>
            </a:r>
            <a:r>
              <a:rPr lang="en-GB" u="sng" dirty="0">
                <a:solidFill>
                  <a:schemeClr val="hlink"/>
                </a:solidFill>
                <a:hlinkClick r:id="rId3"/>
              </a:rPr>
              <a:t>https://schoolsweek.co.uk/ten-things-schools-can-do-to-address-the-climate-crisis/</a:t>
            </a:r>
            <a:r>
              <a:rPr lang="en-GB" dirty="0"/>
              <a:t> </a:t>
            </a:r>
          </a:p>
          <a:p>
            <a:pPr marL="0" lvl="0" indent="0" algn="l" rtl="0">
              <a:spcBef>
                <a:spcPts val="0"/>
              </a:spcBef>
              <a:spcAft>
                <a:spcPts val="0"/>
              </a:spcAft>
              <a:buNone/>
            </a:pPr>
            <a:endParaRPr lang="en-GB" dirty="0"/>
          </a:p>
          <a:p>
            <a:endParaRPr lang="en-US" dirty="0"/>
          </a:p>
        </p:txBody>
      </p:sp>
    </p:spTree>
    <p:extLst>
      <p:ext uri="{BB962C8B-B14F-4D97-AF65-F5344CB8AC3E}">
        <p14:creationId xmlns:p14="http://schemas.microsoft.com/office/powerpoint/2010/main" val="30517393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de0c9bb0be_0_1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1" name="Google Shape;151;gde0c9bb0be_0_1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0"/>
        <p:cNvGrpSpPr/>
        <p:nvPr/>
      </p:nvGrpSpPr>
      <p:grpSpPr>
        <a:xfrm>
          <a:off x="0" y="0"/>
          <a:ext cx="0" cy="0"/>
          <a:chOff x="0" y="0"/>
          <a:chExt cx="0" cy="0"/>
        </a:xfrm>
      </p:grpSpPr>
      <p:sp>
        <p:nvSpPr>
          <p:cNvPr id="51" name="Google Shape;51;p13"/>
          <p:cNvSpPr/>
          <p:nvPr/>
        </p:nvSpPr>
        <p:spPr>
          <a:xfrm>
            <a:off x="0" y="0"/>
            <a:ext cx="9144000" cy="949500"/>
          </a:xfrm>
          <a:prstGeom prst="rect">
            <a:avLst/>
          </a:prstGeom>
          <a:solidFill>
            <a:srgbClr val="2E317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pic>
        <p:nvPicPr>
          <p:cNvPr id="52" name="Google Shape;52;p13"/>
          <p:cNvPicPr preferRelativeResize="0"/>
          <p:nvPr/>
        </p:nvPicPr>
        <p:blipFill rotWithShape="1">
          <a:blip r:embed="rId2">
            <a:alphaModFix amt="7000"/>
          </a:blip>
          <a:srcRect/>
          <a:stretch/>
        </p:blipFill>
        <p:spPr>
          <a:xfrm>
            <a:off x="780698" y="-1625294"/>
            <a:ext cx="9045371" cy="7223796"/>
          </a:xfrm>
          <a:prstGeom prst="rect">
            <a:avLst/>
          </a:prstGeom>
          <a:noFill/>
          <a:ln>
            <a:noFill/>
          </a:ln>
        </p:spPr>
      </p:pic>
      <p:sp>
        <p:nvSpPr>
          <p:cNvPr id="53" name="Google Shape;53;p13"/>
          <p:cNvSpPr txBox="1">
            <a:spLocks noGrp="1"/>
          </p:cNvSpPr>
          <p:nvPr>
            <p:ph type="title"/>
          </p:nvPr>
        </p:nvSpPr>
        <p:spPr>
          <a:xfrm>
            <a:off x="628650" y="273844"/>
            <a:ext cx="7886700" cy="584400"/>
          </a:xfrm>
          <a:prstGeom prst="rect">
            <a:avLst/>
          </a:prstGeom>
          <a:noFill/>
          <a:ln>
            <a:noFill/>
          </a:ln>
        </p:spPr>
        <p:txBody>
          <a:bodyPr spcFirstLastPara="1" wrap="square" lIns="68575" tIns="34275" rIns="68575" bIns="34275" anchor="b" anchorCtr="0">
            <a:normAutofit/>
          </a:bodyPr>
          <a:lstStyle>
            <a:lvl1pPr lvl="0" algn="l" rtl="0">
              <a:lnSpc>
                <a:spcPct val="90000"/>
              </a:lnSpc>
              <a:spcBef>
                <a:spcPts val="0"/>
              </a:spcBef>
              <a:spcAft>
                <a:spcPts val="0"/>
              </a:spcAft>
              <a:buClr>
                <a:schemeClr val="lt1"/>
              </a:buClr>
              <a:buSzPts val="2100"/>
              <a:buFont typeface="Arial"/>
              <a:buNone/>
              <a:defRPr sz="2100" b="1">
                <a:solidFill>
                  <a:schemeClr val="lt1"/>
                </a:solidFill>
                <a:latin typeface="Arial"/>
                <a:ea typeface="Arial"/>
                <a:cs typeface="Arial"/>
                <a:sym typeface="Aria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4" name="Google Shape;54;p13"/>
          <p:cNvSpPr txBox="1">
            <a:spLocks noGrp="1"/>
          </p:cNvSpPr>
          <p:nvPr>
            <p:ph type="body" idx="1"/>
          </p:nvPr>
        </p:nvSpPr>
        <p:spPr>
          <a:xfrm>
            <a:off x="628650" y="1369219"/>
            <a:ext cx="7886700" cy="3263400"/>
          </a:xfrm>
          <a:prstGeom prst="rect">
            <a:avLst/>
          </a:prstGeom>
          <a:noFill/>
          <a:ln>
            <a:noFill/>
          </a:ln>
        </p:spPr>
        <p:txBody>
          <a:bodyPr spcFirstLastPara="1" wrap="square" lIns="68400" tIns="34275" rIns="68400" bIns="34275" anchor="t" anchorCtr="0">
            <a:normAutofit/>
          </a:bodyPr>
          <a:lstStyle>
            <a:lvl1pPr marL="0" lvl="0" indent="-336550" algn="l" rtl="0">
              <a:lnSpc>
                <a:spcPct val="100000"/>
              </a:lnSpc>
              <a:spcBef>
                <a:spcPts val="800"/>
              </a:spcBef>
              <a:spcAft>
                <a:spcPts val="0"/>
              </a:spcAft>
              <a:buClr>
                <a:schemeClr val="dk1"/>
              </a:buClr>
              <a:buSzPts val="1700"/>
              <a:buChar char="●"/>
              <a:defRPr sz="1700">
                <a:latin typeface="Arial"/>
                <a:ea typeface="Arial"/>
                <a:cs typeface="Arial"/>
                <a:sym typeface="Arial"/>
              </a:defRPr>
            </a:lvl1pPr>
            <a:lvl2pPr marL="914400" lvl="1" indent="-323850" algn="l" rtl="0">
              <a:lnSpc>
                <a:spcPct val="90000"/>
              </a:lnSpc>
              <a:spcBef>
                <a:spcPts val="1200"/>
              </a:spcBef>
              <a:spcAft>
                <a:spcPts val="0"/>
              </a:spcAft>
              <a:buClr>
                <a:schemeClr val="dk1"/>
              </a:buClr>
              <a:buSzPts val="1500"/>
              <a:buChar char="○"/>
              <a:defRPr sz="1500">
                <a:latin typeface="Arial"/>
                <a:ea typeface="Arial"/>
                <a:cs typeface="Arial"/>
                <a:sym typeface="Arial"/>
              </a:defRPr>
            </a:lvl2pPr>
            <a:lvl3pPr marL="1371600" lvl="2" indent="-323850" algn="l" rtl="0">
              <a:lnSpc>
                <a:spcPct val="90000"/>
              </a:lnSpc>
              <a:spcBef>
                <a:spcPts val="1200"/>
              </a:spcBef>
              <a:spcAft>
                <a:spcPts val="0"/>
              </a:spcAft>
              <a:buClr>
                <a:schemeClr val="dk1"/>
              </a:buClr>
              <a:buSzPts val="1500"/>
              <a:buChar char="■"/>
              <a:defRPr>
                <a:latin typeface="Arial"/>
                <a:ea typeface="Arial"/>
                <a:cs typeface="Arial"/>
                <a:sym typeface="Arial"/>
              </a:defRPr>
            </a:lvl3pPr>
            <a:lvl4pPr marL="1828800" lvl="3" indent="-317500" algn="l" rtl="0">
              <a:lnSpc>
                <a:spcPct val="90000"/>
              </a:lnSpc>
              <a:spcBef>
                <a:spcPts val="1200"/>
              </a:spcBef>
              <a:spcAft>
                <a:spcPts val="0"/>
              </a:spcAft>
              <a:buClr>
                <a:schemeClr val="dk1"/>
              </a:buClr>
              <a:buSzPts val="1400"/>
              <a:buChar char="●"/>
              <a:defRPr>
                <a:latin typeface="Arial"/>
                <a:ea typeface="Arial"/>
                <a:cs typeface="Arial"/>
                <a:sym typeface="Arial"/>
              </a:defRPr>
            </a:lvl4pPr>
            <a:lvl5pPr marL="2286000" lvl="4" indent="-317500" algn="l" rtl="0">
              <a:lnSpc>
                <a:spcPct val="90000"/>
              </a:lnSpc>
              <a:spcBef>
                <a:spcPts val="1200"/>
              </a:spcBef>
              <a:spcAft>
                <a:spcPts val="0"/>
              </a:spcAft>
              <a:buClr>
                <a:schemeClr val="dk1"/>
              </a:buClr>
              <a:buSzPts val="1400"/>
              <a:buChar char="○"/>
              <a:defRPr>
                <a:latin typeface="Arial"/>
                <a:ea typeface="Arial"/>
                <a:cs typeface="Arial"/>
                <a:sym typeface="Arial"/>
              </a:defRPr>
            </a:lvl5pPr>
            <a:lvl6pPr marL="2743200" lvl="5" indent="-317500" algn="l" rtl="0">
              <a:lnSpc>
                <a:spcPct val="90000"/>
              </a:lnSpc>
              <a:spcBef>
                <a:spcPts val="1200"/>
              </a:spcBef>
              <a:spcAft>
                <a:spcPts val="0"/>
              </a:spcAft>
              <a:buClr>
                <a:schemeClr val="dk1"/>
              </a:buClr>
              <a:buSzPts val="1400"/>
              <a:buChar char="■"/>
              <a:defRPr/>
            </a:lvl6pPr>
            <a:lvl7pPr marL="3200400" lvl="6" indent="-317500" algn="l" rtl="0">
              <a:lnSpc>
                <a:spcPct val="90000"/>
              </a:lnSpc>
              <a:spcBef>
                <a:spcPts val="1200"/>
              </a:spcBef>
              <a:spcAft>
                <a:spcPts val="0"/>
              </a:spcAft>
              <a:buClr>
                <a:schemeClr val="dk1"/>
              </a:buClr>
              <a:buSzPts val="1400"/>
              <a:buChar char="●"/>
              <a:defRPr/>
            </a:lvl7pPr>
            <a:lvl8pPr marL="3657600" lvl="7" indent="-317500" algn="l" rtl="0">
              <a:lnSpc>
                <a:spcPct val="90000"/>
              </a:lnSpc>
              <a:spcBef>
                <a:spcPts val="1200"/>
              </a:spcBef>
              <a:spcAft>
                <a:spcPts val="0"/>
              </a:spcAft>
              <a:buClr>
                <a:schemeClr val="dk1"/>
              </a:buClr>
              <a:buSzPts val="1400"/>
              <a:buChar char="○"/>
              <a:defRPr/>
            </a:lvl8pPr>
            <a:lvl9pPr marL="4114800" lvl="8" indent="-317500" algn="l" rtl="0">
              <a:lnSpc>
                <a:spcPct val="90000"/>
              </a:lnSpc>
              <a:spcBef>
                <a:spcPts val="1200"/>
              </a:spcBef>
              <a:spcAft>
                <a:spcPts val="1200"/>
              </a:spcAft>
              <a:buClr>
                <a:schemeClr val="dk1"/>
              </a:buClr>
              <a:buSzPts val="1400"/>
              <a:buChar char="■"/>
              <a:defRPr/>
            </a:lvl9pPr>
          </a:lstStyle>
          <a:p>
            <a:endParaRPr dirty="0"/>
          </a:p>
        </p:txBody>
      </p:sp>
      <p:sp>
        <p:nvSpPr>
          <p:cNvPr id="55" name="Google Shape;55;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56" name="Google Shape;56;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57" name="Google Shape;57;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rm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GB"/>
              <a:t>‹#›</a:t>
            </a:fld>
            <a:endParaRPr/>
          </a:p>
        </p:txBody>
      </p:sp>
      <p:pic>
        <p:nvPicPr>
          <p:cNvPr id="58" name="Google Shape;58;p13"/>
          <p:cNvPicPr preferRelativeResize="0"/>
          <p:nvPr/>
        </p:nvPicPr>
        <p:blipFill rotWithShape="1">
          <a:blip r:embed="rId3">
            <a:alphaModFix/>
          </a:blip>
          <a:srcRect/>
          <a:stretch/>
        </p:blipFill>
        <p:spPr>
          <a:xfrm>
            <a:off x="8060725" y="106516"/>
            <a:ext cx="768950" cy="75192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rtl="0">
              <a:lnSpc>
                <a:spcPct val="90000"/>
              </a:lnSpc>
              <a:spcBef>
                <a:spcPts val="0"/>
              </a:spcBef>
              <a:spcAft>
                <a:spcPts val="0"/>
              </a:spcAft>
              <a:buClr>
                <a:schemeClr val="dk1"/>
              </a:buClr>
              <a:buSzPts val="4500"/>
              <a:buFont typeface="Calibri"/>
              <a:buNone/>
              <a:defRPr sz="45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normAutofit/>
          </a:bodyPr>
          <a:lstStyle>
            <a:lvl1pPr lvl="0" algn="ctr" rtl="0">
              <a:lnSpc>
                <a:spcPct val="90000"/>
              </a:lnSpc>
              <a:spcBef>
                <a:spcPts val="800"/>
              </a:spcBef>
              <a:spcAft>
                <a:spcPts val="0"/>
              </a:spcAft>
              <a:buClr>
                <a:schemeClr val="dk1"/>
              </a:buClr>
              <a:buSzPts val="1800"/>
              <a:buNone/>
              <a:defRPr sz="1800"/>
            </a:lvl1pPr>
            <a:lvl2pPr lvl="1" algn="ctr" rtl="0">
              <a:lnSpc>
                <a:spcPct val="90000"/>
              </a:lnSpc>
              <a:spcBef>
                <a:spcPts val="1200"/>
              </a:spcBef>
              <a:spcAft>
                <a:spcPts val="0"/>
              </a:spcAft>
              <a:buClr>
                <a:schemeClr val="dk1"/>
              </a:buClr>
              <a:buSzPts val="1500"/>
              <a:buNone/>
              <a:defRPr sz="1500"/>
            </a:lvl2pPr>
            <a:lvl3pPr lvl="2" algn="ctr" rtl="0">
              <a:lnSpc>
                <a:spcPct val="90000"/>
              </a:lnSpc>
              <a:spcBef>
                <a:spcPts val="1200"/>
              </a:spcBef>
              <a:spcAft>
                <a:spcPts val="0"/>
              </a:spcAft>
              <a:buClr>
                <a:schemeClr val="dk1"/>
              </a:buClr>
              <a:buSzPts val="1400"/>
              <a:buNone/>
              <a:defRPr sz="1400"/>
            </a:lvl3pPr>
            <a:lvl4pPr lvl="3" algn="ctr" rtl="0">
              <a:lnSpc>
                <a:spcPct val="90000"/>
              </a:lnSpc>
              <a:spcBef>
                <a:spcPts val="1200"/>
              </a:spcBef>
              <a:spcAft>
                <a:spcPts val="0"/>
              </a:spcAft>
              <a:buClr>
                <a:schemeClr val="dk1"/>
              </a:buClr>
              <a:buSzPts val="1200"/>
              <a:buNone/>
              <a:defRPr sz="1200"/>
            </a:lvl4pPr>
            <a:lvl5pPr lvl="4" algn="ctr" rtl="0">
              <a:lnSpc>
                <a:spcPct val="90000"/>
              </a:lnSpc>
              <a:spcBef>
                <a:spcPts val="1200"/>
              </a:spcBef>
              <a:spcAft>
                <a:spcPts val="0"/>
              </a:spcAft>
              <a:buClr>
                <a:schemeClr val="dk1"/>
              </a:buClr>
              <a:buSzPts val="1200"/>
              <a:buNone/>
              <a:defRPr sz="1200"/>
            </a:lvl5pPr>
            <a:lvl6pPr lvl="5" algn="ctr" rtl="0">
              <a:lnSpc>
                <a:spcPct val="90000"/>
              </a:lnSpc>
              <a:spcBef>
                <a:spcPts val="1200"/>
              </a:spcBef>
              <a:spcAft>
                <a:spcPts val="0"/>
              </a:spcAft>
              <a:buClr>
                <a:schemeClr val="dk1"/>
              </a:buClr>
              <a:buSzPts val="1200"/>
              <a:buNone/>
              <a:defRPr sz="1200"/>
            </a:lvl6pPr>
            <a:lvl7pPr lvl="6" algn="ctr" rtl="0">
              <a:lnSpc>
                <a:spcPct val="90000"/>
              </a:lnSpc>
              <a:spcBef>
                <a:spcPts val="1200"/>
              </a:spcBef>
              <a:spcAft>
                <a:spcPts val="0"/>
              </a:spcAft>
              <a:buClr>
                <a:schemeClr val="dk1"/>
              </a:buClr>
              <a:buSzPts val="1200"/>
              <a:buNone/>
              <a:defRPr sz="1200"/>
            </a:lvl7pPr>
            <a:lvl8pPr lvl="7" algn="ctr" rtl="0">
              <a:lnSpc>
                <a:spcPct val="90000"/>
              </a:lnSpc>
              <a:spcBef>
                <a:spcPts val="1200"/>
              </a:spcBef>
              <a:spcAft>
                <a:spcPts val="0"/>
              </a:spcAft>
              <a:buClr>
                <a:schemeClr val="dk1"/>
              </a:buClr>
              <a:buSzPts val="1200"/>
              <a:buNone/>
              <a:defRPr sz="1200"/>
            </a:lvl8pPr>
            <a:lvl9pPr lvl="8" algn="ctr" rtl="0">
              <a:lnSpc>
                <a:spcPct val="90000"/>
              </a:lnSpc>
              <a:spcBef>
                <a:spcPts val="1200"/>
              </a:spcBef>
              <a:spcAft>
                <a:spcPts val="1200"/>
              </a:spcAft>
              <a:buClr>
                <a:schemeClr val="dk1"/>
              </a:buClr>
              <a:buSzPts val="1200"/>
              <a:buNone/>
              <a:defRPr sz="1200"/>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rm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tiff"/><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hyperlink" Target="http://www.getcareerconfident.co.uk/greener-careers-sussex" TargetMode="External"/><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10.emf"/></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video" Target="https://www.youtube.com/embed/NvVGg9cs7H8?feature=oembed" TargetMode="Externa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8" Type="http://schemas.openxmlformats.org/officeDocument/2006/relationships/image" Target="../media/image18.tiff"/><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21.tiff"/><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69" name="Google Shape;69;p15"/>
          <p:cNvSpPr/>
          <p:nvPr/>
        </p:nvSpPr>
        <p:spPr>
          <a:xfrm>
            <a:off x="2672861" y="0"/>
            <a:ext cx="6471300" cy="5143500"/>
          </a:xfrm>
          <a:prstGeom prst="rect">
            <a:avLst/>
          </a:prstGeom>
          <a:solidFill>
            <a:srgbClr val="2E317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pic>
        <p:nvPicPr>
          <p:cNvPr id="2" name="Picture 1">
            <a:extLst>
              <a:ext uri="{FF2B5EF4-FFF2-40B4-BE49-F238E27FC236}">
                <a16:creationId xmlns:a16="http://schemas.microsoft.com/office/drawing/2014/main" id="{1FF32F15-1851-CB4D-8091-59D84DE5B73B}"/>
              </a:ext>
            </a:extLst>
          </p:cNvPr>
          <p:cNvPicPr>
            <a:picLocks noChangeAspect="1"/>
          </p:cNvPicPr>
          <p:nvPr/>
        </p:nvPicPr>
        <p:blipFill rotWithShape="1">
          <a:blip r:embed="rId3">
            <a:alphaModFix amt="15000"/>
          </a:blip>
          <a:srcRect l="3791" r="8857"/>
          <a:stretch/>
        </p:blipFill>
        <p:spPr>
          <a:xfrm>
            <a:off x="2672861" y="0"/>
            <a:ext cx="6471300" cy="5143500"/>
          </a:xfrm>
          <a:prstGeom prst="rect">
            <a:avLst/>
          </a:prstGeom>
        </p:spPr>
      </p:pic>
      <p:sp>
        <p:nvSpPr>
          <p:cNvPr id="71" name="Google Shape;71;p15"/>
          <p:cNvSpPr txBox="1">
            <a:spLocks noGrp="1"/>
          </p:cNvSpPr>
          <p:nvPr>
            <p:ph type="ctrTitle"/>
          </p:nvPr>
        </p:nvSpPr>
        <p:spPr>
          <a:xfrm>
            <a:off x="4124251" y="1589412"/>
            <a:ext cx="4127700" cy="1790700"/>
          </a:xfrm>
          <a:prstGeom prst="rect">
            <a:avLst/>
          </a:prstGeom>
          <a:noFill/>
          <a:ln>
            <a:noFill/>
          </a:ln>
        </p:spPr>
        <p:txBody>
          <a:bodyPr spcFirstLastPara="1" wrap="square" lIns="68575" tIns="34275" rIns="68575" bIns="34275" anchor="b" anchorCtr="0">
            <a:normAutofit/>
          </a:bodyPr>
          <a:lstStyle/>
          <a:p>
            <a:pPr marL="0" lvl="0" indent="0" algn="r" rtl="0">
              <a:lnSpc>
                <a:spcPct val="90000"/>
              </a:lnSpc>
              <a:spcBef>
                <a:spcPts val="0"/>
              </a:spcBef>
              <a:spcAft>
                <a:spcPts val="0"/>
              </a:spcAft>
              <a:buClr>
                <a:schemeClr val="lt1"/>
              </a:buClr>
              <a:buSzPts val="2700"/>
              <a:buFont typeface="Arial"/>
              <a:buNone/>
            </a:pPr>
            <a:r>
              <a:rPr lang="en-GB" sz="2700" b="1" dirty="0">
                <a:solidFill>
                  <a:schemeClr val="lt1"/>
                </a:solidFill>
              </a:rPr>
              <a:t>Why Is There </a:t>
            </a:r>
            <a:br>
              <a:rPr lang="en-GB" sz="2700" b="1" dirty="0">
                <a:solidFill>
                  <a:schemeClr val="lt1"/>
                </a:solidFill>
              </a:rPr>
            </a:br>
            <a:r>
              <a:rPr lang="en-GB" sz="2700" b="1" dirty="0">
                <a:solidFill>
                  <a:schemeClr val="lt1"/>
                </a:solidFill>
              </a:rPr>
              <a:t>An Energy Crisis?</a:t>
            </a:r>
            <a:endParaRPr dirty="0"/>
          </a:p>
        </p:txBody>
      </p:sp>
      <p:sp>
        <p:nvSpPr>
          <p:cNvPr id="72" name="Google Shape;72;p15"/>
          <p:cNvSpPr txBox="1">
            <a:spLocks noGrp="1"/>
          </p:cNvSpPr>
          <p:nvPr>
            <p:ph type="subTitle" idx="4294967295"/>
          </p:nvPr>
        </p:nvSpPr>
        <p:spPr>
          <a:xfrm>
            <a:off x="4419151" y="3380100"/>
            <a:ext cx="3832800" cy="960000"/>
          </a:xfrm>
          <a:prstGeom prst="rect">
            <a:avLst/>
          </a:prstGeom>
          <a:noFill/>
          <a:ln>
            <a:noFill/>
          </a:ln>
        </p:spPr>
        <p:txBody>
          <a:bodyPr spcFirstLastPara="1" wrap="square" lIns="68575" tIns="34275" rIns="68575" bIns="34275" anchor="t" anchorCtr="0">
            <a:normAutofit/>
          </a:bodyPr>
          <a:lstStyle/>
          <a:p>
            <a:pPr marL="0" marR="0" lvl="0" indent="0" algn="r" rtl="0">
              <a:lnSpc>
                <a:spcPct val="90000"/>
              </a:lnSpc>
              <a:spcBef>
                <a:spcPts val="0"/>
              </a:spcBef>
              <a:spcAft>
                <a:spcPts val="1200"/>
              </a:spcAft>
              <a:buClr>
                <a:srgbClr val="FCEA10"/>
              </a:buClr>
              <a:buSzPts val="1800"/>
              <a:buFont typeface="Arial"/>
              <a:buNone/>
            </a:pPr>
            <a:r>
              <a:rPr lang="en-GB" dirty="0">
                <a:solidFill>
                  <a:srgbClr val="FCCD38"/>
                </a:solidFill>
              </a:rPr>
              <a:t>Explore causes and solutions </a:t>
            </a:r>
            <a:br>
              <a:rPr lang="en-GB" dirty="0">
                <a:solidFill>
                  <a:srgbClr val="FCCD38"/>
                </a:solidFill>
              </a:rPr>
            </a:br>
            <a:r>
              <a:rPr lang="en-GB" dirty="0">
                <a:solidFill>
                  <a:srgbClr val="FCCD38"/>
                </a:solidFill>
              </a:rPr>
              <a:t>to the energy crisis</a:t>
            </a:r>
            <a:endParaRPr sz="1800" dirty="0">
              <a:solidFill>
                <a:srgbClr val="FCCD38"/>
              </a:solidFill>
              <a:sym typeface="Arial"/>
            </a:endParaRPr>
          </a:p>
        </p:txBody>
      </p:sp>
      <p:pic>
        <p:nvPicPr>
          <p:cNvPr id="73" name="Google Shape;73;p15"/>
          <p:cNvPicPr preferRelativeResize="0"/>
          <p:nvPr/>
        </p:nvPicPr>
        <p:blipFill rotWithShape="1">
          <a:blip r:embed="rId4"/>
          <a:stretch/>
        </p:blipFill>
        <p:spPr>
          <a:xfrm>
            <a:off x="538161" y="266334"/>
            <a:ext cx="1487117" cy="1454253"/>
          </a:xfrm>
          <a:prstGeom prst="rect">
            <a:avLst/>
          </a:prstGeom>
        </p:spPr>
      </p:pic>
      <p:pic>
        <p:nvPicPr>
          <p:cNvPr id="74" name="Google Shape;74;p15"/>
          <p:cNvPicPr preferRelativeResize="0"/>
          <p:nvPr/>
        </p:nvPicPr>
        <p:blipFill>
          <a:blip r:embed="rId5">
            <a:alphaModFix/>
          </a:blip>
          <a:stretch>
            <a:fillRect/>
          </a:stretch>
        </p:blipFill>
        <p:spPr>
          <a:xfrm>
            <a:off x="218040" y="4495492"/>
            <a:ext cx="355848" cy="360657"/>
          </a:xfrm>
          <a:prstGeom prst="rect">
            <a:avLst/>
          </a:prstGeom>
          <a:noFill/>
          <a:ln>
            <a:noFill/>
          </a:ln>
        </p:spPr>
      </p:pic>
      <p:pic>
        <p:nvPicPr>
          <p:cNvPr id="75" name="Google Shape;75;p15"/>
          <p:cNvPicPr preferRelativeResize="0"/>
          <p:nvPr/>
        </p:nvPicPr>
        <p:blipFill>
          <a:blip r:embed="rId6">
            <a:alphaModFix/>
          </a:blip>
          <a:stretch>
            <a:fillRect/>
          </a:stretch>
        </p:blipFill>
        <p:spPr>
          <a:xfrm>
            <a:off x="753481" y="4538891"/>
            <a:ext cx="606065" cy="260419"/>
          </a:xfrm>
          <a:prstGeom prst="rect">
            <a:avLst/>
          </a:prstGeom>
          <a:noFill/>
          <a:ln>
            <a:noFill/>
          </a:ln>
        </p:spPr>
      </p:pic>
      <p:pic>
        <p:nvPicPr>
          <p:cNvPr id="76" name="Google Shape;76;p15"/>
          <p:cNvPicPr preferRelativeResize="0"/>
          <p:nvPr/>
        </p:nvPicPr>
        <p:blipFill>
          <a:blip r:embed="rId7">
            <a:alphaModFix/>
          </a:blip>
          <a:stretch>
            <a:fillRect/>
          </a:stretch>
        </p:blipFill>
        <p:spPr>
          <a:xfrm>
            <a:off x="1554807" y="4501661"/>
            <a:ext cx="940942" cy="346392"/>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a:extLst>
              <a:ext uri="{FF2B5EF4-FFF2-40B4-BE49-F238E27FC236}">
                <a16:creationId xmlns:a16="http://schemas.microsoft.com/office/drawing/2014/main" id="{5328A802-7D7D-F34E-8084-3F609CD8EC32}"/>
              </a:ext>
            </a:extLst>
          </p:cNvPr>
          <p:cNvSpPr/>
          <p:nvPr/>
        </p:nvSpPr>
        <p:spPr>
          <a:xfrm>
            <a:off x="5588000" y="1384300"/>
            <a:ext cx="3141909" cy="3460750"/>
          </a:xfrm>
          <a:prstGeom prst="roundRect">
            <a:avLst>
              <a:gd name="adj" fmla="val 2722"/>
            </a:avLst>
          </a:prstGeom>
          <a:solidFill>
            <a:srgbClr val="4EA8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0D10002-A492-FE43-8CAD-4E1D8DF46F27}"/>
              </a:ext>
            </a:extLst>
          </p:cNvPr>
          <p:cNvSpPr>
            <a:spLocks noGrp="1"/>
          </p:cNvSpPr>
          <p:nvPr>
            <p:ph type="title"/>
          </p:nvPr>
        </p:nvSpPr>
        <p:spPr/>
        <p:txBody>
          <a:bodyPr/>
          <a:lstStyle/>
          <a:p>
            <a:r>
              <a:rPr lang="en-US" dirty="0"/>
              <a:t>There is No Planet B</a:t>
            </a:r>
          </a:p>
        </p:txBody>
      </p:sp>
      <p:sp>
        <p:nvSpPr>
          <p:cNvPr id="3" name="Text Placeholder 2">
            <a:extLst>
              <a:ext uri="{FF2B5EF4-FFF2-40B4-BE49-F238E27FC236}">
                <a16:creationId xmlns:a16="http://schemas.microsoft.com/office/drawing/2014/main" id="{073B82A5-EBFD-0A4D-BA1A-F50B3B81D007}"/>
              </a:ext>
            </a:extLst>
          </p:cNvPr>
          <p:cNvSpPr>
            <a:spLocks noGrp="1"/>
          </p:cNvSpPr>
          <p:nvPr>
            <p:ph type="body" idx="1"/>
          </p:nvPr>
        </p:nvSpPr>
        <p:spPr>
          <a:xfrm>
            <a:off x="628650" y="1318419"/>
            <a:ext cx="4540250" cy="3263400"/>
          </a:xfrm>
          <a:ln>
            <a:noFill/>
          </a:ln>
        </p:spPr>
        <p:txBody>
          <a:bodyPr>
            <a:noAutofit/>
          </a:bodyPr>
          <a:lstStyle/>
          <a:p>
            <a:pPr indent="0">
              <a:spcAft>
                <a:spcPts val="1200"/>
              </a:spcAft>
              <a:buNone/>
            </a:pPr>
            <a:r>
              <a:rPr lang="en-US" sz="1500" dirty="0"/>
              <a:t>Use the following headings to think about what you and your school can do to try and combat the energy crisis and look after the planet better! You can talk about all of them or just focus on a few. You can use any of the following formats. Be as creative as possible! </a:t>
            </a:r>
          </a:p>
          <a:p>
            <a:pPr marL="285750" indent="-285750">
              <a:buFont typeface="Arial" panose="020B0604020202020204" pitchFamily="34" charset="0"/>
              <a:buChar char="•"/>
            </a:pPr>
            <a:r>
              <a:rPr lang="en-US" sz="1500" b="1" dirty="0"/>
              <a:t>Make a poster</a:t>
            </a:r>
          </a:p>
          <a:p>
            <a:pPr marL="285750" indent="-285750">
              <a:spcBef>
                <a:spcPts val="200"/>
              </a:spcBef>
              <a:buFont typeface="Arial" panose="020B0604020202020204" pitchFamily="34" charset="0"/>
              <a:buChar char="•"/>
            </a:pPr>
            <a:r>
              <a:rPr lang="en-US" sz="1500" b="1" dirty="0"/>
              <a:t>Write a speech</a:t>
            </a:r>
          </a:p>
          <a:p>
            <a:pPr marL="285750" indent="-285750">
              <a:spcBef>
                <a:spcPts val="200"/>
              </a:spcBef>
              <a:spcAft>
                <a:spcPts val="1200"/>
              </a:spcAft>
              <a:buFont typeface="Arial" panose="020B0604020202020204" pitchFamily="34" charset="0"/>
              <a:buChar char="•"/>
            </a:pPr>
            <a:r>
              <a:rPr lang="en-US" sz="1500" b="1" dirty="0"/>
              <a:t>Make a video</a:t>
            </a:r>
          </a:p>
          <a:p>
            <a:pPr indent="0">
              <a:spcAft>
                <a:spcPts val="1200"/>
              </a:spcAft>
              <a:buNone/>
            </a:pPr>
            <a:r>
              <a:rPr lang="en-US" sz="1500" dirty="0"/>
              <a:t>Be ready to share with the class</a:t>
            </a:r>
          </a:p>
        </p:txBody>
      </p:sp>
      <p:pic>
        <p:nvPicPr>
          <p:cNvPr id="5" name="Google Shape;148;p24">
            <a:extLst>
              <a:ext uri="{FF2B5EF4-FFF2-40B4-BE49-F238E27FC236}">
                <a16:creationId xmlns:a16="http://schemas.microsoft.com/office/drawing/2014/main" id="{4D37089D-A090-0F40-9D4F-D9221B173638}"/>
              </a:ext>
            </a:extLst>
          </p:cNvPr>
          <p:cNvPicPr preferRelativeResize="0"/>
          <p:nvPr/>
        </p:nvPicPr>
        <p:blipFill rotWithShape="1">
          <a:blip r:embed="rId3">
            <a:alphaModFix/>
          </a:blip>
          <a:srcRect l="4755" t="4847" r="5355" b="4833"/>
          <a:stretch/>
        </p:blipFill>
        <p:spPr>
          <a:xfrm>
            <a:off x="6428276" y="3193147"/>
            <a:ext cx="1469503" cy="1476534"/>
          </a:xfrm>
          <a:prstGeom prst="roundRect">
            <a:avLst>
              <a:gd name="adj" fmla="val 2552"/>
            </a:avLst>
          </a:prstGeom>
          <a:noFill/>
          <a:ln>
            <a:noFill/>
          </a:ln>
        </p:spPr>
      </p:pic>
      <p:sp>
        <p:nvSpPr>
          <p:cNvPr id="6" name="TextBox 5">
            <a:extLst>
              <a:ext uri="{FF2B5EF4-FFF2-40B4-BE49-F238E27FC236}">
                <a16:creationId xmlns:a16="http://schemas.microsoft.com/office/drawing/2014/main" id="{13D4B4D8-73C7-4E46-8201-ED83E919D731}"/>
              </a:ext>
            </a:extLst>
          </p:cNvPr>
          <p:cNvSpPr txBox="1"/>
          <p:nvPr/>
        </p:nvSpPr>
        <p:spPr>
          <a:xfrm>
            <a:off x="5732778" y="1584063"/>
            <a:ext cx="1534394" cy="1677382"/>
          </a:xfrm>
          <a:prstGeom prst="rect">
            <a:avLst/>
          </a:prstGeom>
          <a:noFill/>
        </p:spPr>
        <p:txBody>
          <a:bodyPr wrap="none" lIns="0" tIns="0" rIns="0" bIns="0" rtlCol="0">
            <a:spAutoFit/>
          </a:bodyPr>
          <a:lstStyle/>
          <a:p>
            <a:pPr marL="141750" lvl="0" indent="-141750">
              <a:spcAft>
                <a:spcPts val="600"/>
              </a:spcAft>
              <a:buClr>
                <a:schemeClr val="bg1"/>
              </a:buClr>
              <a:buSzPct val="90000"/>
              <a:buFont typeface="Arial" panose="020B0604020202020204" pitchFamily="34" charset="0"/>
              <a:buChar char="•"/>
            </a:pPr>
            <a:r>
              <a:rPr lang="en-GB" b="1" dirty="0">
                <a:solidFill>
                  <a:schemeClr val="bg1"/>
                </a:solidFill>
              </a:rPr>
              <a:t>Clothing</a:t>
            </a:r>
          </a:p>
          <a:p>
            <a:pPr marL="141750" lvl="0" indent="-141750">
              <a:spcAft>
                <a:spcPts val="600"/>
              </a:spcAft>
              <a:buClr>
                <a:schemeClr val="bg1"/>
              </a:buClr>
              <a:buSzPct val="90000"/>
              <a:buFont typeface="Arial" panose="020B0604020202020204" pitchFamily="34" charset="0"/>
              <a:buChar char="•"/>
            </a:pPr>
            <a:r>
              <a:rPr lang="en-GB" b="1" dirty="0">
                <a:solidFill>
                  <a:schemeClr val="bg1"/>
                </a:solidFill>
              </a:rPr>
              <a:t>Banking</a:t>
            </a:r>
          </a:p>
          <a:p>
            <a:pPr marL="141750" lvl="0" indent="-141750">
              <a:spcAft>
                <a:spcPts val="600"/>
              </a:spcAft>
              <a:buClr>
                <a:schemeClr val="bg1"/>
              </a:buClr>
              <a:buSzPct val="90000"/>
              <a:buFont typeface="Arial" panose="020B0604020202020204" pitchFamily="34" charset="0"/>
              <a:buChar char="•"/>
            </a:pPr>
            <a:r>
              <a:rPr lang="en-GB" b="1" dirty="0">
                <a:solidFill>
                  <a:schemeClr val="bg1"/>
                </a:solidFill>
              </a:rPr>
              <a:t>Transport</a:t>
            </a:r>
          </a:p>
          <a:p>
            <a:pPr marL="141750" lvl="0" indent="-141750">
              <a:spcAft>
                <a:spcPts val="600"/>
              </a:spcAft>
              <a:buClr>
                <a:schemeClr val="bg1"/>
              </a:buClr>
              <a:buSzPct val="90000"/>
              <a:buFont typeface="Arial" panose="020B0604020202020204" pitchFamily="34" charset="0"/>
              <a:buChar char="•"/>
            </a:pPr>
            <a:r>
              <a:rPr lang="en-GB" b="1" dirty="0">
                <a:solidFill>
                  <a:schemeClr val="bg1"/>
                </a:solidFill>
              </a:rPr>
              <a:t>School Grounds</a:t>
            </a:r>
          </a:p>
          <a:p>
            <a:pPr marL="141750" lvl="0" indent="-141750">
              <a:spcAft>
                <a:spcPts val="600"/>
              </a:spcAft>
              <a:buClr>
                <a:schemeClr val="bg1"/>
              </a:buClr>
              <a:buSzPct val="90000"/>
              <a:buFont typeface="Arial" panose="020B0604020202020204" pitchFamily="34" charset="0"/>
              <a:buChar char="•"/>
            </a:pPr>
            <a:r>
              <a:rPr lang="en-GB" b="1" dirty="0">
                <a:solidFill>
                  <a:schemeClr val="bg1"/>
                </a:solidFill>
              </a:rPr>
              <a:t>Participation</a:t>
            </a:r>
          </a:p>
          <a:p>
            <a:pPr marL="141750" indent="-141750">
              <a:spcAft>
                <a:spcPts val="600"/>
              </a:spcAft>
              <a:buClr>
                <a:schemeClr val="bg1"/>
              </a:buClr>
              <a:buSzPct val="90000"/>
              <a:buFont typeface="Arial" panose="020B0604020202020204" pitchFamily="34" charset="0"/>
              <a:buChar char="•"/>
            </a:pPr>
            <a:endParaRPr lang="en-US" dirty="0">
              <a:solidFill>
                <a:schemeClr val="bg1"/>
              </a:solidFill>
            </a:endParaRPr>
          </a:p>
        </p:txBody>
      </p:sp>
      <p:sp>
        <p:nvSpPr>
          <p:cNvPr id="7" name="TextBox 6">
            <a:extLst>
              <a:ext uri="{FF2B5EF4-FFF2-40B4-BE49-F238E27FC236}">
                <a16:creationId xmlns:a16="http://schemas.microsoft.com/office/drawing/2014/main" id="{B2C61237-C7AB-BB44-92EB-EC6297485B47}"/>
              </a:ext>
            </a:extLst>
          </p:cNvPr>
          <p:cNvSpPr txBox="1"/>
          <p:nvPr/>
        </p:nvSpPr>
        <p:spPr>
          <a:xfrm>
            <a:off x="7396478" y="1584063"/>
            <a:ext cx="1099981" cy="1677382"/>
          </a:xfrm>
          <a:prstGeom prst="rect">
            <a:avLst/>
          </a:prstGeom>
          <a:noFill/>
        </p:spPr>
        <p:txBody>
          <a:bodyPr wrap="none" lIns="0" tIns="0" rIns="0" bIns="0" rtlCol="0">
            <a:spAutoFit/>
          </a:bodyPr>
          <a:lstStyle/>
          <a:p>
            <a:pPr marL="141750" lvl="0" indent="-141750">
              <a:spcAft>
                <a:spcPts val="600"/>
              </a:spcAft>
              <a:buClr>
                <a:schemeClr val="bg1"/>
              </a:buClr>
              <a:buSzPct val="90000"/>
              <a:buFont typeface="Arial" panose="020B0604020202020204" pitchFamily="34" charset="0"/>
              <a:buChar char="•"/>
            </a:pPr>
            <a:r>
              <a:rPr lang="en-GB" b="1" dirty="0">
                <a:solidFill>
                  <a:schemeClr val="bg1"/>
                </a:solidFill>
              </a:rPr>
              <a:t>Food</a:t>
            </a:r>
          </a:p>
          <a:p>
            <a:pPr marL="141750" lvl="0" indent="-141750">
              <a:spcAft>
                <a:spcPts val="600"/>
              </a:spcAft>
              <a:buClr>
                <a:schemeClr val="bg1"/>
              </a:buClr>
              <a:buSzPct val="90000"/>
              <a:buFont typeface="Arial" panose="020B0604020202020204" pitchFamily="34" charset="0"/>
              <a:buChar char="•"/>
            </a:pPr>
            <a:r>
              <a:rPr lang="en-GB" b="1" dirty="0">
                <a:solidFill>
                  <a:schemeClr val="bg1"/>
                </a:solidFill>
              </a:rPr>
              <a:t>Travel</a:t>
            </a:r>
          </a:p>
          <a:p>
            <a:pPr marL="141750" lvl="0" indent="-141750">
              <a:spcAft>
                <a:spcPts val="600"/>
              </a:spcAft>
              <a:buClr>
                <a:schemeClr val="bg1"/>
              </a:buClr>
              <a:buSzPct val="90000"/>
              <a:buFont typeface="Arial" panose="020B0604020202020204" pitchFamily="34" charset="0"/>
              <a:buChar char="•"/>
            </a:pPr>
            <a:r>
              <a:rPr lang="en-GB" b="1" dirty="0">
                <a:solidFill>
                  <a:schemeClr val="bg1"/>
                </a:solidFill>
              </a:rPr>
              <a:t>Curriculum</a:t>
            </a:r>
          </a:p>
          <a:p>
            <a:pPr marL="141750" lvl="0" indent="-141750">
              <a:spcAft>
                <a:spcPts val="600"/>
              </a:spcAft>
              <a:buClr>
                <a:schemeClr val="bg1"/>
              </a:buClr>
              <a:buSzPct val="90000"/>
              <a:buFont typeface="Arial" panose="020B0604020202020204" pitchFamily="34" charset="0"/>
              <a:buChar char="•"/>
            </a:pPr>
            <a:r>
              <a:rPr lang="en-GB" b="1" dirty="0">
                <a:solidFill>
                  <a:schemeClr val="bg1"/>
                </a:solidFill>
              </a:rPr>
              <a:t>Materials</a:t>
            </a:r>
          </a:p>
          <a:p>
            <a:pPr marL="141750" lvl="0" indent="-141750">
              <a:spcAft>
                <a:spcPts val="600"/>
              </a:spcAft>
              <a:buClr>
                <a:schemeClr val="bg1"/>
              </a:buClr>
              <a:buSzPct val="90000"/>
              <a:buFont typeface="Arial" panose="020B0604020202020204" pitchFamily="34" charset="0"/>
              <a:buChar char="•"/>
            </a:pPr>
            <a:r>
              <a:rPr lang="en-GB" b="1" dirty="0">
                <a:solidFill>
                  <a:schemeClr val="bg1"/>
                </a:solidFill>
              </a:rPr>
              <a:t>Energy</a:t>
            </a:r>
          </a:p>
          <a:p>
            <a:pPr>
              <a:spcAft>
                <a:spcPts val="600"/>
              </a:spcAft>
            </a:pPr>
            <a:endParaRPr lang="en-US" dirty="0">
              <a:solidFill>
                <a:schemeClr val="bg1"/>
              </a:solidFill>
            </a:endParaRPr>
          </a:p>
        </p:txBody>
      </p:sp>
    </p:spTree>
    <p:extLst>
      <p:ext uri="{BB962C8B-B14F-4D97-AF65-F5344CB8AC3E}">
        <p14:creationId xmlns:p14="http://schemas.microsoft.com/office/powerpoint/2010/main" val="2325490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5"/>
          <p:cNvSpPr txBox="1">
            <a:spLocks noGrp="1"/>
          </p:cNvSpPr>
          <p:nvPr>
            <p:ph type="title"/>
          </p:nvPr>
        </p:nvSpPr>
        <p:spPr>
          <a:xfrm>
            <a:off x="628650" y="273844"/>
            <a:ext cx="7886700" cy="584400"/>
          </a:xfrm>
          <a:prstGeom prst="rect">
            <a:avLst/>
          </a:prstGeom>
        </p:spPr>
        <p:txBody>
          <a:bodyPr spcFirstLastPara="1" wrap="square" lIns="68575" tIns="34275" rIns="68575" bIns="34275" anchor="b" anchorCtr="0">
            <a:normAutofit/>
          </a:bodyPr>
          <a:lstStyle/>
          <a:p>
            <a:pPr marL="0" lvl="0" indent="0" algn="l" rtl="0">
              <a:spcBef>
                <a:spcPts val="0"/>
              </a:spcBef>
              <a:spcAft>
                <a:spcPts val="0"/>
              </a:spcAft>
              <a:buNone/>
            </a:pPr>
            <a:r>
              <a:rPr lang="en-GB"/>
              <a:t>Final thoughts!</a:t>
            </a:r>
            <a:endParaRPr/>
          </a:p>
        </p:txBody>
      </p:sp>
      <p:sp>
        <p:nvSpPr>
          <p:cNvPr id="154" name="Google Shape;154;p25"/>
          <p:cNvSpPr txBox="1"/>
          <p:nvPr/>
        </p:nvSpPr>
        <p:spPr>
          <a:xfrm>
            <a:off x="671150" y="1336500"/>
            <a:ext cx="4726350" cy="3677387"/>
          </a:xfrm>
          <a:prstGeom prst="rect">
            <a:avLst/>
          </a:prstGeom>
          <a:noFill/>
          <a:ln>
            <a:noFill/>
          </a:ln>
        </p:spPr>
        <p:txBody>
          <a:bodyPr spcFirstLastPara="1" wrap="square" lIns="91425" tIns="91425" rIns="91425" bIns="91425" anchor="t" anchorCtr="0">
            <a:spAutoFit/>
          </a:bodyPr>
          <a:lstStyle/>
          <a:p>
            <a:pPr marL="285750" lvl="0" indent="-285750" algn="l" rtl="0">
              <a:lnSpc>
                <a:spcPct val="90000"/>
              </a:lnSpc>
              <a:spcBef>
                <a:spcPts val="800"/>
              </a:spcBef>
              <a:spcAft>
                <a:spcPts val="0"/>
              </a:spcAft>
              <a:buFont typeface="Arial" panose="020B0604020202020204" pitchFamily="34" charset="0"/>
              <a:buChar char="•"/>
            </a:pPr>
            <a:r>
              <a:rPr lang="en-GB" sz="1700" dirty="0">
                <a:solidFill>
                  <a:schemeClr val="dk2"/>
                </a:solidFill>
              </a:rPr>
              <a:t>Was there anything that surprised you?</a:t>
            </a:r>
            <a:endParaRPr sz="1700" dirty="0">
              <a:solidFill>
                <a:schemeClr val="dk2"/>
              </a:solidFill>
            </a:endParaRPr>
          </a:p>
          <a:p>
            <a:pPr marL="285750" lvl="0" indent="-285750" algn="l" rtl="0">
              <a:lnSpc>
                <a:spcPct val="90000"/>
              </a:lnSpc>
              <a:spcBef>
                <a:spcPts val="1200"/>
              </a:spcBef>
              <a:spcAft>
                <a:spcPts val="0"/>
              </a:spcAft>
              <a:buFont typeface="Arial" panose="020B0604020202020204" pitchFamily="34" charset="0"/>
              <a:buChar char="•"/>
            </a:pPr>
            <a:r>
              <a:rPr lang="en-GB" sz="1700" dirty="0">
                <a:solidFill>
                  <a:schemeClr val="dk2"/>
                </a:solidFill>
              </a:rPr>
              <a:t>What is one main thing you learned today?</a:t>
            </a:r>
            <a:endParaRPr sz="1700" dirty="0">
              <a:solidFill>
                <a:schemeClr val="dk2"/>
              </a:solidFill>
            </a:endParaRPr>
          </a:p>
          <a:p>
            <a:pPr marL="285750" lvl="0" indent="-285750" algn="l" rtl="0">
              <a:lnSpc>
                <a:spcPct val="90000"/>
              </a:lnSpc>
              <a:spcBef>
                <a:spcPts val="1200"/>
              </a:spcBef>
              <a:spcAft>
                <a:spcPts val="0"/>
              </a:spcAft>
              <a:buFont typeface="Arial" panose="020B0604020202020204" pitchFamily="34" charset="0"/>
              <a:buChar char="•"/>
            </a:pPr>
            <a:r>
              <a:rPr lang="en-GB" sz="1700" dirty="0">
                <a:solidFill>
                  <a:schemeClr val="dk2"/>
                </a:solidFill>
              </a:rPr>
              <a:t>What’s one thing you will do differently to help conserve energy?</a:t>
            </a:r>
            <a:endParaRPr sz="1700" dirty="0">
              <a:solidFill>
                <a:schemeClr val="dk2"/>
              </a:solidFill>
            </a:endParaRPr>
          </a:p>
          <a:p>
            <a:pPr marL="0" lvl="0" indent="0" algn="l" rtl="0">
              <a:lnSpc>
                <a:spcPct val="90000"/>
              </a:lnSpc>
              <a:spcBef>
                <a:spcPts val="1200"/>
              </a:spcBef>
              <a:spcAft>
                <a:spcPts val="0"/>
              </a:spcAft>
              <a:buNone/>
            </a:pPr>
            <a:endParaRPr sz="1700" dirty="0">
              <a:solidFill>
                <a:schemeClr val="dk2"/>
              </a:solidFill>
            </a:endParaRPr>
          </a:p>
          <a:p>
            <a:pPr marL="0" lvl="0" indent="0" algn="l" rtl="0">
              <a:lnSpc>
                <a:spcPct val="90000"/>
              </a:lnSpc>
              <a:spcBef>
                <a:spcPts val="1200"/>
              </a:spcBef>
              <a:spcAft>
                <a:spcPts val="0"/>
              </a:spcAft>
              <a:buNone/>
            </a:pPr>
            <a:r>
              <a:rPr lang="en-GB" sz="1300" dirty="0">
                <a:solidFill>
                  <a:srgbClr val="2E3175"/>
                </a:solidFill>
              </a:rPr>
              <a:t>Remember if you have </a:t>
            </a:r>
            <a:r>
              <a:rPr lang="en-GB" sz="1300" dirty="0" err="1">
                <a:solidFill>
                  <a:srgbClr val="2E3175"/>
                </a:solidFill>
              </a:rPr>
              <a:t>instagram</a:t>
            </a:r>
            <a:r>
              <a:rPr lang="en-GB" sz="1300" dirty="0">
                <a:solidFill>
                  <a:srgbClr val="2E3175"/>
                </a:solidFill>
              </a:rPr>
              <a:t> follow </a:t>
            </a:r>
            <a:br>
              <a:rPr lang="en-GB" sz="1300" dirty="0">
                <a:solidFill>
                  <a:srgbClr val="2E3175"/>
                </a:solidFill>
              </a:rPr>
            </a:br>
            <a:r>
              <a:rPr lang="en-GB" sz="1300" dirty="0">
                <a:solidFill>
                  <a:srgbClr val="2E3175"/>
                </a:solidFill>
              </a:rPr>
              <a:t>Get Career Confident </a:t>
            </a:r>
            <a:r>
              <a:rPr lang="en-GB" sz="1300" b="1" dirty="0">
                <a:solidFill>
                  <a:srgbClr val="2E3175"/>
                </a:solidFill>
              </a:rPr>
              <a:t>@</a:t>
            </a:r>
            <a:r>
              <a:rPr lang="en-GB" sz="1300" b="1" dirty="0" err="1">
                <a:solidFill>
                  <a:srgbClr val="2E3175"/>
                </a:solidFill>
              </a:rPr>
              <a:t>GetCConfident</a:t>
            </a:r>
            <a:r>
              <a:rPr lang="en-GB" sz="1300" b="1" dirty="0">
                <a:solidFill>
                  <a:srgbClr val="2E3175"/>
                </a:solidFill>
              </a:rPr>
              <a:t> </a:t>
            </a:r>
            <a:r>
              <a:rPr lang="en-GB" sz="1300" dirty="0">
                <a:solidFill>
                  <a:srgbClr val="2E3175"/>
                </a:solidFill>
              </a:rPr>
              <a:t>to </a:t>
            </a:r>
            <a:br>
              <a:rPr lang="en-GB" sz="1300" dirty="0">
                <a:solidFill>
                  <a:srgbClr val="2E3175"/>
                </a:solidFill>
              </a:rPr>
            </a:br>
            <a:r>
              <a:rPr lang="en-GB" sz="1300" dirty="0">
                <a:solidFill>
                  <a:srgbClr val="2E3175"/>
                </a:solidFill>
              </a:rPr>
              <a:t>keep aware of all things careers. </a:t>
            </a:r>
          </a:p>
          <a:p>
            <a:pPr marL="0" lvl="0" indent="0" algn="l" rtl="0">
              <a:lnSpc>
                <a:spcPct val="90000"/>
              </a:lnSpc>
              <a:spcBef>
                <a:spcPts val="1200"/>
              </a:spcBef>
              <a:spcAft>
                <a:spcPts val="0"/>
              </a:spcAft>
              <a:buNone/>
            </a:pPr>
            <a:r>
              <a:rPr lang="en-GB" sz="1300" dirty="0">
                <a:solidFill>
                  <a:srgbClr val="2E3175"/>
                </a:solidFill>
              </a:rPr>
              <a:t>To find out more about greener careers visit: </a:t>
            </a:r>
            <a:r>
              <a:rPr lang="en-GB" sz="1300" u="sng" dirty="0">
                <a:solidFill>
                  <a:srgbClr val="2E3175"/>
                </a:solidFill>
                <a:hlinkClick r:id="rId3">
                  <a:extLst>
                    <a:ext uri="{A12FA001-AC4F-418D-AE19-62706E023703}">
                      <ahyp:hlinkClr xmlns:ahyp="http://schemas.microsoft.com/office/drawing/2018/hyperlinkcolor" val="tx"/>
                    </a:ext>
                  </a:extLst>
                </a:hlinkClick>
              </a:rPr>
              <a:t>www.getcareerconfident.co.uk/greener-careers-sussex</a:t>
            </a:r>
            <a:r>
              <a:rPr lang="en-GB" sz="1300" dirty="0">
                <a:solidFill>
                  <a:srgbClr val="2E3175"/>
                </a:solidFill>
              </a:rPr>
              <a:t> </a:t>
            </a:r>
            <a:endParaRPr sz="1300" dirty="0">
              <a:solidFill>
                <a:srgbClr val="2E3175"/>
              </a:solidFill>
            </a:endParaRPr>
          </a:p>
          <a:p>
            <a:pPr marL="0" lvl="0" indent="0" algn="l" rtl="0">
              <a:lnSpc>
                <a:spcPct val="90000"/>
              </a:lnSpc>
              <a:spcBef>
                <a:spcPts val="1200"/>
              </a:spcBef>
              <a:spcAft>
                <a:spcPts val="1200"/>
              </a:spcAft>
              <a:buNone/>
            </a:pPr>
            <a:endParaRPr sz="1700" dirty="0">
              <a:solidFill>
                <a:schemeClr val="dk2"/>
              </a:solidFill>
            </a:endParaRPr>
          </a:p>
        </p:txBody>
      </p:sp>
      <p:pic>
        <p:nvPicPr>
          <p:cNvPr id="3" name="Picture 2">
            <a:extLst>
              <a:ext uri="{FF2B5EF4-FFF2-40B4-BE49-F238E27FC236}">
                <a16:creationId xmlns:a16="http://schemas.microsoft.com/office/drawing/2014/main" id="{5EBD603D-E555-D44C-AF15-40AEC663556E}"/>
              </a:ext>
            </a:extLst>
          </p:cNvPr>
          <p:cNvPicPr>
            <a:picLocks noChangeAspect="1"/>
          </p:cNvPicPr>
          <p:nvPr/>
        </p:nvPicPr>
        <p:blipFill>
          <a:blip r:embed="rId4"/>
          <a:stretch>
            <a:fillRect/>
          </a:stretch>
        </p:blipFill>
        <p:spPr>
          <a:xfrm>
            <a:off x="5022850" y="939800"/>
            <a:ext cx="4064000" cy="4064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551A74-BDCA-244F-A03A-56D5A5341C7C}"/>
              </a:ext>
            </a:extLst>
          </p:cNvPr>
          <p:cNvSpPr>
            <a:spLocks noGrp="1"/>
          </p:cNvSpPr>
          <p:nvPr>
            <p:ph type="title"/>
          </p:nvPr>
        </p:nvSpPr>
        <p:spPr/>
        <p:txBody>
          <a:bodyPr/>
          <a:lstStyle/>
          <a:p>
            <a:r>
              <a:rPr lang="en-US" dirty="0"/>
              <a:t>Who Knows…..?</a:t>
            </a:r>
          </a:p>
        </p:txBody>
      </p:sp>
      <p:sp>
        <p:nvSpPr>
          <p:cNvPr id="3" name="Text Placeholder 2">
            <a:extLst>
              <a:ext uri="{FF2B5EF4-FFF2-40B4-BE49-F238E27FC236}">
                <a16:creationId xmlns:a16="http://schemas.microsoft.com/office/drawing/2014/main" id="{019EF97A-76EC-3848-A3AB-BF4FE29DEA3D}"/>
              </a:ext>
            </a:extLst>
          </p:cNvPr>
          <p:cNvSpPr>
            <a:spLocks noGrp="1"/>
          </p:cNvSpPr>
          <p:nvPr>
            <p:ph type="body" idx="1"/>
          </p:nvPr>
        </p:nvSpPr>
        <p:spPr>
          <a:xfrm>
            <a:off x="628650" y="1369219"/>
            <a:ext cx="3397250" cy="3263400"/>
          </a:xfrm>
        </p:spPr>
        <p:txBody>
          <a:bodyPr>
            <a:normAutofit/>
          </a:bodyPr>
          <a:lstStyle/>
          <a:p>
            <a:pPr marL="334800">
              <a:lnSpc>
                <a:spcPct val="100000"/>
              </a:lnSpc>
              <a:spcBef>
                <a:spcPts val="1400"/>
              </a:spcBef>
            </a:pPr>
            <a:r>
              <a:rPr lang="en-US" sz="2000" dirty="0"/>
              <a:t>Who has heard of the energy crisis?</a:t>
            </a:r>
          </a:p>
          <a:p>
            <a:pPr marL="334800">
              <a:lnSpc>
                <a:spcPct val="100000"/>
              </a:lnSpc>
              <a:spcBef>
                <a:spcPts val="1400"/>
              </a:spcBef>
            </a:pPr>
            <a:r>
              <a:rPr lang="en-US" sz="2000" dirty="0"/>
              <a:t>What have you heard about it?</a:t>
            </a:r>
          </a:p>
          <a:p>
            <a:pPr marL="334800">
              <a:lnSpc>
                <a:spcPct val="100000"/>
              </a:lnSpc>
              <a:spcBef>
                <a:spcPts val="1400"/>
              </a:spcBef>
            </a:pPr>
            <a:r>
              <a:rPr lang="en-US" sz="2000" dirty="0"/>
              <a:t>Why do we care?</a:t>
            </a:r>
          </a:p>
        </p:txBody>
      </p:sp>
      <p:pic>
        <p:nvPicPr>
          <p:cNvPr id="4" name="Picture 3">
            <a:extLst>
              <a:ext uri="{FF2B5EF4-FFF2-40B4-BE49-F238E27FC236}">
                <a16:creationId xmlns:a16="http://schemas.microsoft.com/office/drawing/2014/main" id="{4C2D3803-B7FF-2147-9375-6119FA2CDB1D}"/>
              </a:ext>
            </a:extLst>
          </p:cNvPr>
          <p:cNvPicPr>
            <a:picLocks noChangeAspect="1"/>
          </p:cNvPicPr>
          <p:nvPr/>
        </p:nvPicPr>
        <p:blipFill rotWithShape="1">
          <a:blip r:embed="rId2"/>
          <a:srcRect l="2344" r="5782"/>
          <a:stretch/>
        </p:blipFill>
        <p:spPr>
          <a:xfrm>
            <a:off x="4832350" y="1625600"/>
            <a:ext cx="3733800" cy="2286000"/>
          </a:xfrm>
          <a:prstGeom prst="roundRect">
            <a:avLst>
              <a:gd name="adj" fmla="val 4445"/>
            </a:avLst>
          </a:prstGeom>
        </p:spPr>
      </p:pic>
    </p:spTree>
    <p:extLst>
      <p:ext uri="{BB962C8B-B14F-4D97-AF65-F5344CB8AC3E}">
        <p14:creationId xmlns:p14="http://schemas.microsoft.com/office/powerpoint/2010/main" val="3027349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551A74-BDCA-244F-A03A-56D5A5341C7C}"/>
              </a:ext>
            </a:extLst>
          </p:cNvPr>
          <p:cNvSpPr>
            <a:spLocks noGrp="1"/>
          </p:cNvSpPr>
          <p:nvPr>
            <p:ph type="title"/>
          </p:nvPr>
        </p:nvSpPr>
        <p:spPr/>
        <p:txBody>
          <a:bodyPr/>
          <a:lstStyle/>
          <a:p>
            <a:r>
              <a:rPr lang="en-US" dirty="0"/>
              <a:t>Aim</a:t>
            </a:r>
          </a:p>
        </p:txBody>
      </p:sp>
      <p:sp>
        <p:nvSpPr>
          <p:cNvPr id="3" name="Text Placeholder 2">
            <a:extLst>
              <a:ext uri="{FF2B5EF4-FFF2-40B4-BE49-F238E27FC236}">
                <a16:creationId xmlns:a16="http://schemas.microsoft.com/office/drawing/2014/main" id="{019EF97A-76EC-3848-A3AB-BF4FE29DEA3D}"/>
              </a:ext>
            </a:extLst>
          </p:cNvPr>
          <p:cNvSpPr>
            <a:spLocks noGrp="1"/>
          </p:cNvSpPr>
          <p:nvPr>
            <p:ph type="body" idx="1"/>
          </p:nvPr>
        </p:nvSpPr>
        <p:spPr>
          <a:xfrm>
            <a:off x="628650" y="1369219"/>
            <a:ext cx="4254500" cy="3263400"/>
          </a:xfrm>
        </p:spPr>
        <p:txBody>
          <a:bodyPr>
            <a:noAutofit/>
          </a:bodyPr>
          <a:lstStyle/>
          <a:p>
            <a:pPr marL="334800" indent="-334800">
              <a:lnSpc>
                <a:spcPct val="100000"/>
              </a:lnSpc>
              <a:spcBef>
                <a:spcPts val="1400"/>
              </a:spcBef>
              <a:buNone/>
            </a:pPr>
            <a:r>
              <a:rPr lang="en-US" sz="1600" b="1" dirty="0">
                <a:solidFill>
                  <a:srgbClr val="2E3175"/>
                </a:solidFill>
              </a:rPr>
              <a:t>By the end of the workshop you will:</a:t>
            </a:r>
          </a:p>
          <a:p>
            <a:pPr marL="334800" indent="-334800">
              <a:lnSpc>
                <a:spcPct val="100000"/>
              </a:lnSpc>
              <a:spcBef>
                <a:spcPts val="1400"/>
              </a:spcBef>
            </a:pPr>
            <a:r>
              <a:rPr lang="en-US" sz="1600" dirty="0"/>
              <a:t>Comprehend what the energy crisis is</a:t>
            </a:r>
          </a:p>
          <a:p>
            <a:pPr marL="334800" indent="-334800">
              <a:lnSpc>
                <a:spcPct val="100000"/>
              </a:lnSpc>
              <a:spcBef>
                <a:spcPts val="1400"/>
              </a:spcBef>
            </a:pPr>
            <a:r>
              <a:rPr lang="en-US" sz="1600" dirty="0"/>
              <a:t>Be aware of the factors contributing to the energy crisis</a:t>
            </a:r>
          </a:p>
          <a:p>
            <a:pPr marL="334800" indent="-334800">
              <a:lnSpc>
                <a:spcPct val="100000"/>
              </a:lnSpc>
              <a:spcBef>
                <a:spcPts val="1400"/>
              </a:spcBef>
            </a:pPr>
            <a:r>
              <a:rPr lang="en-US" sz="1600" dirty="0"/>
              <a:t>Identify actions that can be taken globally and locally to tackle the energy crisis</a:t>
            </a:r>
          </a:p>
          <a:p>
            <a:pPr marL="334800" indent="-334800">
              <a:lnSpc>
                <a:spcPct val="100000"/>
              </a:lnSpc>
              <a:spcBef>
                <a:spcPts val="1400"/>
              </a:spcBef>
            </a:pPr>
            <a:r>
              <a:rPr lang="en-US" sz="1600" dirty="0"/>
              <a:t>Create a campaign to reduce the school’s contribution to the energy crisis and any negative impact on the planet</a:t>
            </a:r>
          </a:p>
        </p:txBody>
      </p:sp>
      <p:pic>
        <p:nvPicPr>
          <p:cNvPr id="7" name="Picture 6">
            <a:extLst>
              <a:ext uri="{FF2B5EF4-FFF2-40B4-BE49-F238E27FC236}">
                <a16:creationId xmlns:a16="http://schemas.microsoft.com/office/drawing/2014/main" id="{9F6A3470-0E51-5344-9CE8-A5702F29122E}"/>
              </a:ext>
            </a:extLst>
          </p:cNvPr>
          <p:cNvPicPr>
            <a:picLocks noChangeAspect="1"/>
          </p:cNvPicPr>
          <p:nvPr/>
        </p:nvPicPr>
        <p:blipFill>
          <a:blip r:embed="rId2"/>
          <a:stretch>
            <a:fillRect/>
          </a:stretch>
        </p:blipFill>
        <p:spPr>
          <a:xfrm>
            <a:off x="4572000" y="1686719"/>
            <a:ext cx="4733792" cy="3156198"/>
          </a:xfrm>
          <a:prstGeom prst="rect">
            <a:avLst/>
          </a:prstGeom>
        </p:spPr>
      </p:pic>
    </p:spTree>
    <p:extLst>
      <p:ext uri="{BB962C8B-B14F-4D97-AF65-F5344CB8AC3E}">
        <p14:creationId xmlns:p14="http://schemas.microsoft.com/office/powerpoint/2010/main" val="655797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D10002-A492-FE43-8CAD-4E1D8DF46F27}"/>
              </a:ext>
            </a:extLst>
          </p:cNvPr>
          <p:cNvSpPr>
            <a:spLocks noGrp="1"/>
          </p:cNvSpPr>
          <p:nvPr>
            <p:ph type="title"/>
          </p:nvPr>
        </p:nvSpPr>
        <p:spPr/>
        <p:txBody>
          <a:bodyPr/>
          <a:lstStyle/>
          <a:p>
            <a:r>
              <a:rPr lang="en-US" dirty="0"/>
              <a:t>How much energy do you use?</a:t>
            </a:r>
          </a:p>
        </p:txBody>
      </p:sp>
      <p:sp>
        <p:nvSpPr>
          <p:cNvPr id="3" name="Text Placeholder 2">
            <a:extLst>
              <a:ext uri="{FF2B5EF4-FFF2-40B4-BE49-F238E27FC236}">
                <a16:creationId xmlns:a16="http://schemas.microsoft.com/office/drawing/2014/main" id="{073B82A5-EBFD-0A4D-BA1A-F50B3B81D007}"/>
              </a:ext>
            </a:extLst>
          </p:cNvPr>
          <p:cNvSpPr>
            <a:spLocks noGrp="1"/>
          </p:cNvSpPr>
          <p:nvPr>
            <p:ph type="body" idx="1"/>
          </p:nvPr>
        </p:nvSpPr>
        <p:spPr>
          <a:xfrm>
            <a:off x="628650" y="1527969"/>
            <a:ext cx="3943350" cy="3263400"/>
          </a:xfrm>
          <a:ln>
            <a:noFill/>
          </a:ln>
        </p:spPr>
        <p:txBody>
          <a:bodyPr/>
          <a:lstStyle/>
          <a:p>
            <a:pPr marL="0" indent="0">
              <a:lnSpc>
                <a:spcPct val="100000"/>
              </a:lnSpc>
              <a:buNone/>
            </a:pPr>
            <a:r>
              <a:rPr lang="en-US" dirty="0"/>
              <a:t>How many electrical gadgets do you think you have in your home?</a:t>
            </a:r>
          </a:p>
          <a:p>
            <a:pPr marL="0" indent="0">
              <a:lnSpc>
                <a:spcPct val="100000"/>
              </a:lnSpc>
              <a:buNone/>
            </a:pPr>
            <a:endParaRPr lang="en-US" dirty="0"/>
          </a:p>
        </p:txBody>
      </p:sp>
      <p:grpSp>
        <p:nvGrpSpPr>
          <p:cNvPr id="14" name="Group 13">
            <a:extLst>
              <a:ext uri="{FF2B5EF4-FFF2-40B4-BE49-F238E27FC236}">
                <a16:creationId xmlns:a16="http://schemas.microsoft.com/office/drawing/2014/main" id="{29AFF556-FBB8-EB4D-97B7-EB9B48102B1A}"/>
              </a:ext>
            </a:extLst>
          </p:cNvPr>
          <p:cNvGrpSpPr/>
          <p:nvPr/>
        </p:nvGrpSpPr>
        <p:grpSpPr>
          <a:xfrm>
            <a:off x="628650" y="2496094"/>
            <a:ext cx="1009650" cy="1009650"/>
            <a:chOff x="241300" y="3000919"/>
            <a:chExt cx="1009650" cy="1009650"/>
          </a:xfrm>
        </p:grpSpPr>
        <p:sp>
          <p:nvSpPr>
            <p:cNvPr id="4" name="Oval 3">
              <a:extLst>
                <a:ext uri="{FF2B5EF4-FFF2-40B4-BE49-F238E27FC236}">
                  <a16:creationId xmlns:a16="http://schemas.microsoft.com/office/drawing/2014/main" id="{A4EC6C76-F04A-DB4B-8AA5-7363AB3ED0F4}"/>
                </a:ext>
              </a:extLst>
            </p:cNvPr>
            <p:cNvSpPr/>
            <p:nvPr/>
          </p:nvSpPr>
          <p:spPr>
            <a:xfrm>
              <a:off x="241300" y="3000919"/>
              <a:ext cx="1009650" cy="1009650"/>
            </a:xfrm>
            <a:prstGeom prst="ellipse">
              <a:avLst/>
            </a:prstGeom>
            <a:solidFill>
              <a:srgbClr val="4EA8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D2D09B64-3E1E-7043-83EF-2078B75EC56D}"/>
                </a:ext>
              </a:extLst>
            </p:cNvPr>
            <p:cNvSpPr txBox="1"/>
            <p:nvPr/>
          </p:nvSpPr>
          <p:spPr>
            <a:xfrm>
              <a:off x="410135" y="3290300"/>
              <a:ext cx="671979" cy="430887"/>
            </a:xfrm>
            <a:prstGeom prst="rect">
              <a:avLst/>
            </a:prstGeom>
            <a:noFill/>
          </p:spPr>
          <p:txBody>
            <a:bodyPr wrap="none" rtlCol="0">
              <a:spAutoFit/>
            </a:bodyPr>
            <a:lstStyle/>
            <a:p>
              <a:pPr algn="ctr"/>
              <a:r>
                <a:rPr lang="en-US" sz="2200" b="1" dirty="0">
                  <a:solidFill>
                    <a:schemeClr val="bg1"/>
                  </a:solidFill>
                </a:rPr>
                <a:t>10?</a:t>
              </a:r>
            </a:p>
          </p:txBody>
        </p:sp>
      </p:grpSp>
      <p:grpSp>
        <p:nvGrpSpPr>
          <p:cNvPr id="8" name="Group 7">
            <a:extLst>
              <a:ext uri="{FF2B5EF4-FFF2-40B4-BE49-F238E27FC236}">
                <a16:creationId xmlns:a16="http://schemas.microsoft.com/office/drawing/2014/main" id="{1F569BF3-C437-A64D-8112-D27226815C32}"/>
              </a:ext>
            </a:extLst>
          </p:cNvPr>
          <p:cNvGrpSpPr/>
          <p:nvPr/>
        </p:nvGrpSpPr>
        <p:grpSpPr>
          <a:xfrm>
            <a:off x="1874838" y="2496094"/>
            <a:ext cx="1009650" cy="1009650"/>
            <a:chOff x="1536700" y="3153319"/>
            <a:chExt cx="1009650" cy="1009650"/>
          </a:xfrm>
        </p:grpSpPr>
        <p:sp>
          <p:nvSpPr>
            <p:cNvPr id="6" name="Oval 5">
              <a:extLst>
                <a:ext uri="{FF2B5EF4-FFF2-40B4-BE49-F238E27FC236}">
                  <a16:creationId xmlns:a16="http://schemas.microsoft.com/office/drawing/2014/main" id="{28918C7F-DFBC-1F4C-A4F4-A25D24182D4B}"/>
                </a:ext>
              </a:extLst>
            </p:cNvPr>
            <p:cNvSpPr/>
            <p:nvPr/>
          </p:nvSpPr>
          <p:spPr>
            <a:xfrm>
              <a:off x="1536700" y="3153319"/>
              <a:ext cx="1009650" cy="1009650"/>
            </a:xfrm>
            <a:prstGeom prst="ellipse">
              <a:avLst/>
            </a:prstGeom>
            <a:solidFill>
              <a:srgbClr val="FCCD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16A7E8A0-DB09-D142-A42B-89549F5FC06D}"/>
                </a:ext>
              </a:extLst>
            </p:cNvPr>
            <p:cNvSpPr txBox="1"/>
            <p:nvPr/>
          </p:nvSpPr>
          <p:spPr>
            <a:xfrm>
              <a:off x="1705535" y="3442700"/>
              <a:ext cx="671979" cy="430887"/>
            </a:xfrm>
            <a:prstGeom prst="rect">
              <a:avLst/>
            </a:prstGeom>
            <a:noFill/>
          </p:spPr>
          <p:txBody>
            <a:bodyPr wrap="none" rtlCol="0">
              <a:spAutoFit/>
            </a:bodyPr>
            <a:lstStyle/>
            <a:p>
              <a:pPr algn="ctr"/>
              <a:r>
                <a:rPr lang="en-US" sz="2200" b="1" dirty="0">
                  <a:solidFill>
                    <a:schemeClr val="bg1"/>
                  </a:solidFill>
                </a:rPr>
                <a:t>30?</a:t>
              </a:r>
            </a:p>
          </p:txBody>
        </p:sp>
      </p:grpSp>
      <p:grpSp>
        <p:nvGrpSpPr>
          <p:cNvPr id="9" name="Group 8">
            <a:extLst>
              <a:ext uri="{FF2B5EF4-FFF2-40B4-BE49-F238E27FC236}">
                <a16:creationId xmlns:a16="http://schemas.microsoft.com/office/drawing/2014/main" id="{D6CC1542-67DE-3A41-93A8-DA2EE2443C30}"/>
              </a:ext>
            </a:extLst>
          </p:cNvPr>
          <p:cNvGrpSpPr/>
          <p:nvPr/>
        </p:nvGrpSpPr>
        <p:grpSpPr>
          <a:xfrm>
            <a:off x="3121025" y="2496094"/>
            <a:ext cx="1009650" cy="1009650"/>
            <a:chOff x="1536700" y="3153319"/>
            <a:chExt cx="1009650" cy="1009650"/>
          </a:xfrm>
        </p:grpSpPr>
        <p:sp>
          <p:nvSpPr>
            <p:cNvPr id="10" name="Oval 9">
              <a:extLst>
                <a:ext uri="{FF2B5EF4-FFF2-40B4-BE49-F238E27FC236}">
                  <a16:creationId xmlns:a16="http://schemas.microsoft.com/office/drawing/2014/main" id="{1ABE9A25-AB0F-6A4D-B533-ADF4729CD325}"/>
                </a:ext>
              </a:extLst>
            </p:cNvPr>
            <p:cNvSpPr/>
            <p:nvPr/>
          </p:nvSpPr>
          <p:spPr>
            <a:xfrm>
              <a:off x="1536700" y="3153319"/>
              <a:ext cx="1009650" cy="1009650"/>
            </a:xfrm>
            <a:prstGeom prst="ellipse">
              <a:avLst/>
            </a:prstGeom>
            <a:solidFill>
              <a:srgbClr val="AEC9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4C35F35B-947F-6A41-8ADE-E6BA7E2D6D24}"/>
                </a:ext>
              </a:extLst>
            </p:cNvPr>
            <p:cNvSpPr txBox="1"/>
            <p:nvPr/>
          </p:nvSpPr>
          <p:spPr>
            <a:xfrm>
              <a:off x="1705535" y="3442700"/>
              <a:ext cx="671980" cy="430887"/>
            </a:xfrm>
            <a:prstGeom prst="rect">
              <a:avLst/>
            </a:prstGeom>
            <a:noFill/>
          </p:spPr>
          <p:txBody>
            <a:bodyPr wrap="none" rtlCol="0">
              <a:spAutoFit/>
            </a:bodyPr>
            <a:lstStyle/>
            <a:p>
              <a:pPr algn="ctr"/>
              <a:r>
                <a:rPr lang="en-US" sz="2200" b="1" dirty="0">
                  <a:solidFill>
                    <a:schemeClr val="bg1"/>
                  </a:solidFill>
                </a:rPr>
                <a:t>45?</a:t>
              </a:r>
            </a:p>
          </p:txBody>
        </p:sp>
      </p:grpSp>
      <p:pic>
        <p:nvPicPr>
          <p:cNvPr id="13" name="Picture 12">
            <a:extLst>
              <a:ext uri="{FF2B5EF4-FFF2-40B4-BE49-F238E27FC236}">
                <a16:creationId xmlns:a16="http://schemas.microsoft.com/office/drawing/2014/main" id="{9001C21E-0A56-2046-89A2-D9F38A6D13ED}"/>
              </a:ext>
            </a:extLst>
          </p:cNvPr>
          <p:cNvPicPr>
            <a:picLocks noChangeAspect="1"/>
          </p:cNvPicPr>
          <p:nvPr/>
        </p:nvPicPr>
        <p:blipFill>
          <a:blip r:embed="rId3"/>
          <a:stretch>
            <a:fillRect/>
          </a:stretch>
        </p:blipFill>
        <p:spPr>
          <a:xfrm>
            <a:off x="5137150" y="997494"/>
            <a:ext cx="4006850" cy="4006850"/>
          </a:xfrm>
          <a:prstGeom prst="rect">
            <a:avLst/>
          </a:prstGeom>
        </p:spPr>
      </p:pic>
    </p:spTree>
    <p:extLst>
      <p:ext uri="{BB962C8B-B14F-4D97-AF65-F5344CB8AC3E}">
        <p14:creationId xmlns:p14="http://schemas.microsoft.com/office/powerpoint/2010/main" val="411312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D10002-A492-FE43-8CAD-4E1D8DF46F27}"/>
              </a:ext>
            </a:extLst>
          </p:cNvPr>
          <p:cNvSpPr>
            <a:spLocks noGrp="1"/>
          </p:cNvSpPr>
          <p:nvPr>
            <p:ph type="title"/>
          </p:nvPr>
        </p:nvSpPr>
        <p:spPr/>
        <p:txBody>
          <a:bodyPr/>
          <a:lstStyle/>
          <a:p>
            <a:r>
              <a:rPr lang="en-US" dirty="0"/>
              <a:t>How much energy do you use?</a:t>
            </a:r>
          </a:p>
        </p:txBody>
      </p:sp>
      <p:sp>
        <p:nvSpPr>
          <p:cNvPr id="3" name="Text Placeholder 2">
            <a:extLst>
              <a:ext uri="{FF2B5EF4-FFF2-40B4-BE49-F238E27FC236}">
                <a16:creationId xmlns:a16="http://schemas.microsoft.com/office/drawing/2014/main" id="{073B82A5-EBFD-0A4D-BA1A-F50B3B81D007}"/>
              </a:ext>
            </a:extLst>
          </p:cNvPr>
          <p:cNvSpPr>
            <a:spLocks noGrp="1"/>
          </p:cNvSpPr>
          <p:nvPr>
            <p:ph type="body" idx="1"/>
          </p:nvPr>
        </p:nvSpPr>
        <p:spPr>
          <a:xfrm>
            <a:off x="628650" y="1527969"/>
            <a:ext cx="3943350" cy="3263400"/>
          </a:xfrm>
          <a:ln>
            <a:noFill/>
          </a:ln>
        </p:spPr>
        <p:txBody>
          <a:bodyPr/>
          <a:lstStyle/>
          <a:p>
            <a:pPr indent="0">
              <a:buNone/>
            </a:pPr>
            <a:r>
              <a:rPr lang="en-US" dirty="0"/>
              <a:t>The average home has 45 gadgets which use electricity!</a:t>
            </a:r>
          </a:p>
          <a:p>
            <a:pPr indent="0">
              <a:buNone/>
            </a:pPr>
            <a:endParaRPr lang="en-US" dirty="0"/>
          </a:p>
        </p:txBody>
      </p:sp>
      <p:grpSp>
        <p:nvGrpSpPr>
          <p:cNvPr id="14" name="Group 13">
            <a:extLst>
              <a:ext uri="{FF2B5EF4-FFF2-40B4-BE49-F238E27FC236}">
                <a16:creationId xmlns:a16="http://schemas.microsoft.com/office/drawing/2014/main" id="{29AFF556-FBB8-EB4D-97B7-EB9B48102B1A}"/>
              </a:ext>
            </a:extLst>
          </p:cNvPr>
          <p:cNvGrpSpPr/>
          <p:nvPr/>
        </p:nvGrpSpPr>
        <p:grpSpPr>
          <a:xfrm>
            <a:off x="628650" y="2496094"/>
            <a:ext cx="1009650" cy="1009650"/>
            <a:chOff x="241300" y="3000919"/>
            <a:chExt cx="1009650" cy="1009650"/>
          </a:xfrm>
        </p:grpSpPr>
        <p:sp>
          <p:nvSpPr>
            <p:cNvPr id="4" name="Oval 3">
              <a:extLst>
                <a:ext uri="{FF2B5EF4-FFF2-40B4-BE49-F238E27FC236}">
                  <a16:creationId xmlns:a16="http://schemas.microsoft.com/office/drawing/2014/main" id="{A4EC6C76-F04A-DB4B-8AA5-7363AB3ED0F4}"/>
                </a:ext>
              </a:extLst>
            </p:cNvPr>
            <p:cNvSpPr/>
            <p:nvPr/>
          </p:nvSpPr>
          <p:spPr>
            <a:xfrm>
              <a:off x="241300" y="3000919"/>
              <a:ext cx="1009650" cy="1009650"/>
            </a:xfrm>
            <a:prstGeom prst="ellipse">
              <a:avLst/>
            </a:prstGeom>
            <a:solidFill>
              <a:srgbClr val="4EA8E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D2D09B64-3E1E-7043-83EF-2078B75EC56D}"/>
                </a:ext>
              </a:extLst>
            </p:cNvPr>
            <p:cNvSpPr txBox="1"/>
            <p:nvPr/>
          </p:nvSpPr>
          <p:spPr>
            <a:xfrm>
              <a:off x="410135" y="3290300"/>
              <a:ext cx="671979" cy="430887"/>
            </a:xfrm>
            <a:prstGeom prst="rect">
              <a:avLst/>
            </a:prstGeom>
            <a:noFill/>
          </p:spPr>
          <p:txBody>
            <a:bodyPr wrap="none" rtlCol="0">
              <a:spAutoFit/>
            </a:bodyPr>
            <a:lstStyle/>
            <a:p>
              <a:pPr algn="ctr"/>
              <a:r>
                <a:rPr lang="en-US" sz="2200" b="1" dirty="0">
                  <a:solidFill>
                    <a:schemeClr val="lt1"/>
                  </a:solidFill>
                </a:rPr>
                <a:t>10?</a:t>
              </a:r>
            </a:p>
          </p:txBody>
        </p:sp>
      </p:grpSp>
      <p:grpSp>
        <p:nvGrpSpPr>
          <p:cNvPr id="8" name="Group 7">
            <a:extLst>
              <a:ext uri="{FF2B5EF4-FFF2-40B4-BE49-F238E27FC236}">
                <a16:creationId xmlns:a16="http://schemas.microsoft.com/office/drawing/2014/main" id="{1F569BF3-C437-A64D-8112-D27226815C32}"/>
              </a:ext>
            </a:extLst>
          </p:cNvPr>
          <p:cNvGrpSpPr/>
          <p:nvPr/>
        </p:nvGrpSpPr>
        <p:grpSpPr>
          <a:xfrm>
            <a:off x="1874838" y="2496094"/>
            <a:ext cx="1009650" cy="1009650"/>
            <a:chOff x="1536700" y="3153319"/>
            <a:chExt cx="1009650" cy="1009650"/>
          </a:xfrm>
        </p:grpSpPr>
        <p:sp>
          <p:nvSpPr>
            <p:cNvPr id="6" name="Oval 5">
              <a:extLst>
                <a:ext uri="{FF2B5EF4-FFF2-40B4-BE49-F238E27FC236}">
                  <a16:creationId xmlns:a16="http://schemas.microsoft.com/office/drawing/2014/main" id="{28918C7F-DFBC-1F4C-A4F4-A25D24182D4B}"/>
                </a:ext>
              </a:extLst>
            </p:cNvPr>
            <p:cNvSpPr/>
            <p:nvPr/>
          </p:nvSpPr>
          <p:spPr>
            <a:xfrm>
              <a:off x="1536700" y="3153319"/>
              <a:ext cx="1009650" cy="1009650"/>
            </a:xfrm>
            <a:prstGeom prst="ellipse">
              <a:avLst/>
            </a:prstGeom>
            <a:solidFill>
              <a:srgbClr val="FCCD38">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16A7E8A0-DB09-D142-A42B-89549F5FC06D}"/>
                </a:ext>
              </a:extLst>
            </p:cNvPr>
            <p:cNvSpPr txBox="1"/>
            <p:nvPr/>
          </p:nvSpPr>
          <p:spPr>
            <a:xfrm>
              <a:off x="1705535" y="3442700"/>
              <a:ext cx="671979" cy="430887"/>
            </a:xfrm>
            <a:prstGeom prst="rect">
              <a:avLst/>
            </a:prstGeom>
            <a:noFill/>
          </p:spPr>
          <p:txBody>
            <a:bodyPr wrap="none" rtlCol="0">
              <a:spAutoFit/>
            </a:bodyPr>
            <a:lstStyle/>
            <a:p>
              <a:pPr algn="ctr"/>
              <a:r>
                <a:rPr lang="en-US" sz="2200" b="1" dirty="0">
                  <a:solidFill>
                    <a:schemeClr val="bg1"/>
                  </a:solidFill>
                </a:rPr>
                <a:t>30?</a:t>
              </a:r>
            </a:p>
          </p:txBody>
        </p:sp>
      </p:grpSp>
      <p:grpSp>
        <p:nvGrpSpPr>
          <p:cNvPr id="9" name="Group 8">
            <a:extLst>
              <a:ext uri="{FF2B5EF4-FFF2-40B4-BE49-F238E27FC236}">
                <a16:creationId xmlns:a16="http://schemas.microsoft.com/office/drawing/2014/main" id="{D6CC1542-67DE-3A41-93A8-DA2EE2443C30}"/>
              </a:ext>
            </a:extLst>
          </p:cNvPr>
          <p:cNvGrpSpPr/>
          <p:nvPr/>
        </p:nvGrpSpPr>
        <p:grpSpPr>
          <a:xfrm>
            <a:off x="3121025" y="2496094"/>
            <a:ext cx="1009650" cy="1009650"/>
            <a:chOff x="1536700" y="3153319"/>
            <a:chExt cx="1009650" cy="1009650"/>
          </a:xfrm>
        </p:grpSpPr>
        <p:sp>
          <p:nvSpPr>
            <p:cNvPr id="10" name="Oval 9">
              <a:extLst>
                <a:ext uri="{FF2B5EF4-FFF2-40B4-BE49-F238E27FC236}">
                  <a16:creationId xmlns:a16="http://schemas.microsoft.com/office/drawing/2014/main" id="{1ABE9A25-AB0F-6A4D-B533-ADF4729CD325}"/>
                </a:ext>
              </a:extLst>
            </p:cNvPr>
            <p:cNvSpPr/>
            <p:nvPr/>
          </p:nvSpPr>
          <p:spPr>
            <a:xfrm>
              <a:off x="1536700" y="3153319"/>
              <a:ext cx="1009650" cy="1009650"/>
            </a:xfrm>
            <a:prstGeom prst="ellipse">
              <a:avLst/>
            </a:prstGeom>
            <a:solidFill>
              <a:srgbClr val="AEC9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4C35F35B-947F-6A41-8ADE-E6BA7E2D6D24}"/>
                </a:ext>
              </a:extLst>
            </p:cNvPr>
            <p:cNvSpPr txBox="1"/>
            <p:nvPr/>
          </p:nvSpPr>
          <p:spPr>
            <a:xfrm>
              <a:off x="1705535" y="3442700"/>
              <a:ext cx="671980" cy="430887"/>
            </a:xfrm>
            <a:prstGeom prst="rect">
              <a:avLst/>
            </a:prstGeom>
            <a:noFill/>
          </p:spPr>
          <p:txBody>
            <a:bodyPr wrap="none" rtlCol="0">
              <a:spAutoFit/>
            </a:bodyPr>
            <a:lstStyle/>
            <a:p>
              <a:pPr algn="ctr"/>
              <a:r>
                <a:rPr lang="en-US" sz="2200" b="1" dirty="0">
                  <a:solidFill>
                    <a:schemeClr val="bg1"/>
                  </a:solidFill>
                </a:rPr>
                <a:t>45?</a:t>
              </a:r>
            </a:p>
          </p:txBody>
        </p:sp>
      </p:grpSp>
      <p:pic>
        <p:nvPicPr>
          <p:cNvPr id="13" name="Picture 12">
            <a:extLst>
              <a:ext uri="{FF2B5EF4-FFF2-40B4-BE49-F238E27FC236}">
                <a16:creationId xmlns:a16="http://schemas.microsoft.com/office/drawing/2014/main" id="{9001C21E-0A56-2046-89A2-D9F38A6D13ED}"/>
              </a:ext>
            </a:extLst>
          </p:cNvPr>
          <p:cNvPicPr>
            <a:picLocks noChangeAspect="1"/>
          </p:cNvPicPr>
          <p:nvPr/>
        </p:nvPicPr>
        <p:blipFill>
          <a:blip r:embed="rId3"/>
          <a:stretch>
            <a:fillRect/>
          </a:stretch>
        </p:blipFill>
        <p:spPr>
          <a:xfrm>
            <a:off x="5137150" y="997494"/>
            <a:ext cx="4006850" cy="4006850"/>
          </a:xfrm>
          <a:prstGeom prst="rect">
            <a:avLst/>
          </a:prstGeom>
        </p:spPr>
      </p:pic>
      <p:grpSp>
        <p:nvGrpSpPr>
          <p:cNvPr id="17" name="Group 16">
            <a:extLst>
              <a:ext uri="{FF2B5EF4-FFF2-40B4-BE49-F238E27FC236}">
                <a16:creationId xmlns:a16="http://schemas.microsoft.com/office/drawing/2014/main" id="{749DFE65-0802-414C-8344-A36AF051F854}"/>
              </a:ext>
            </a:extLst>
          </p:cNvPr>
          <p:cNvGrpSpPr/>
          <p:nvPr/>
        </p:nvGrpSpPr>
        <p:grpSpPr>
          <a:xfrm>
            <a:off x="628649" y="3740150"/>
            <a:ext cx="3502025" cy="990600"/>
            <a:chOff x="628649" y="3695700"/>
            <a:chExt cx="3502025" cy="990600"/>
          </a:xfrm>
        </p:grpSpPr>
        <p:sp>
          <p:nvSpPr>
            <p:cNvPr id="15" name="Rounded Rectangle 14">
              <a:extLst>
                <a:ext uri="{FF2B5EF4-FFF2-40B4-BE49-F238E27FC236}">
                  <a16:creationId xmlns:a16="http://schemas.microsoft.com/office/drawing/2014/main" id="{62C72BBA-3B3F-EA41-9E9E-05324E679927}"/>
                </a:ext>
              </a:extLst>
            </p:cNvPr>
            <p:cNvSpPr/>
            <p:nvPr/>
          </p:nvSpPr>
          <p:spPr>
            <a:xfrm>
              <a:off x="628649" y="3695700"/>
              <a:ext cx="3502025" cy="990600"/>
            </a:xfrm>
            <a:prstGeom prst="roundRect">
              <a:avLst>
                <a:gd name="adj" fmla="val 6426"/>
              </a:avLst>
            </a:prstGeom>
            <a:solidFill>
              <a:srgbClr val="4EA8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06E4923E-38BA-BB45-8957-5E8333DC3B15}"/>
                </a:ext>
              </a:extLst>
            </p:cNvPr>
            <p:cNvSpPr txBox="1"/>
            <p:nvPr/>
          </p:nvSpPr>
          <p:spPr>
            <a:xfrm>
              <a:off x="704850" y="3746500"/>
              <a:ext cx="2585010" cy="892552"/>
            </a:xfrm>
            <a:prstGeom prst="rect">
              <a:avLst/>
            </a:prstGeom>
            <a:noFill/>
          </p:spPr>
          <p:txBody>
            <a:bodyPr wrap="square" rtlCol="0">
              <a:spAutoFit/>
            </a:bodyPr>
            <a:lstStyle/>
            <a:p>
              <a:r>
                <a:rPr lang="en-GB" sz="1300" dirty="0">
                  <a:solidFill>
                    <a:schemeClr val="bg1"/>
                  </a:solidFill>
                </a:rPr>
                <a:t>Now have a look at the </a:t>
              </a:r>
              <a:r>
                <a:rPr lang="en-GB" sz="1300" b="1" dirty="0">
                  <a:solidFill>
                    <a:schemeClr val="bg1"/>
                  </a:solidFill>
                </a:rPr>
                <a:t>‘How Many Gadgets Do You Have In Your Home’ </a:t>
              </a:r>
              <a:r>
                <a:rPr lang="en-GB" sz="1300" dirty="0">
                  <a:solidFill>
                    <a:schemeClr val="bg1"/>
                  </a:solidFill>
                </a:rPr>
                <a:t>sheet and tick all the ones you have.</a:t>
              </a:r>
            </a:p>
          </p:txBody>
        </p:sp>
        <p:pic>
          <p:nvPicPr>
            <p:cNvPr id="16" name="Picture 15">
              <a:extLst>
                <a:ext uri="{FF2B5EF4-FFF2-40B4-BE49-F238E27FC236}">
                  <a16:creationId xmlns:a16="http://schemas.microsoft.com/office/drawing/2014/main" id="{60938F4B-44C0-1A42-A6E5-E52C968E0A74}"/>
                </a:ext>
              </a:extLst>
            </p:cNvPr>
            <p:cNvPicPr>
              <a:picLocks noChangeAspect="1"/>
            </p:cNvPicPr>
            <p:nvPr/>
          </p:nvPicPr>
          <p:blipFill>
            <a:blip r:embed="rId4"/>
            <a:stretch>
              <a:fillRect/>
            </a:stretch>
          </p:blipFill>
          <p:spPr>
            <a:xfrm>
              <a:off x="3289860" y="3872731"/>
              <a:ext cx="666750" cy="666750"/>
            </a:xfrm>
            <a:prstGeom prst="rect">
              <a:avLst/>
            </a:prstGeom>
          </p:spPr>
        </p:pic>
      </p:grpSp>
    </p:spTree>
    <p:extLst>
      <p:ext uri="{BB962C8B-B14F-4D97-AF65-F5344CB8AC3E}">
        <p14:creationId xmlns:p14="http://schemas.microsoft.com/office/powerpoint/2010/main" val="630898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0"/>
                                  </p:stCondLst>
                                  <p:childTnLst>
                                    <p:animEffect transition="out" filter="fade">
                                      <p:cBhvr>
                                        <p:cTn id="6" dur="500" tmFilter="0, 0; .2, .5; .8, .5; 1, 0"/>
                                        <p:tgtEl>
                                          <p:spTgt spid="9"/>
                                        </p:tgtEl>
                                      </p:cBhvr>
                                    </p:animEffect>
                                    <p:animScale>
                                      <p:cBhvr>
                                        <p:cTn id="7" dur="250" autoRev="1" fill="hold"/>
                                        <p:tgtEl>
                                          <p:spTgt spid="9"/>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D10002-A492-FE43-8CAD-4E1D8DF46F27}"/>
              </a:ext>
            </a:extLst>
          </p:cNvPr>
          <p:cNvSpPr>
            <a:spLocks noGrp="1"/>
          </p:cNvSpPr>
          <p:nvPr>
            <p:ph type="title"/>
          </p:nvPr>
        </p:nvSpPr>
        <p:spPr/>
        <p:txBody>
          <a:bodyPr/>
          <a:lstStyle/>
          <a:p>
            <a:r>
              <a:rPr lang="en-US" dirty="0"/>
              <a:t>How much energy do you use?</a:t>
            </a:r>
          </a:p>
        </p:txBody>
      </p:sp>
      <p:sp>
        <p:nvSpPr>
          <p:cNvPr id="3" name="Text Placeholder 2">
            <a:extLst>
              <a:ext uri="{FF2B5EF4-FFF2-40B4-BE49-F238E27FC236}">
                <a16:creationId xmlns:a16="http://schemas.microsoft.com/office/drawing/2014/main" id="{073B82A5-EBFD-0A4D-BA1A-F50B3B81D007}"/>
              </a:ext>
            </a:extLst>
          </p:cNvPr>
          <p:cNvSpPr>
            <a:spLocks noGrp="1"/>
          </p:cNvSpPr>
          <p:nvPr>
            <p:ph type="body" idx="1"/>
          </p:nvPr>
        </p:nvSpPr>
        <p:spPr>
          <a:xfrm>
            <a:off x="628650" y="1527969"/>
            <a:ext cx="3219450" cy="3263400"/>
          </a:xfrm>
          <a:ln>
            <a:noFill/>
          </a:ln>
        </p:spPr>
        <p:txBody>
          <a:bodyPr>
            <a:normAutofit/>
          </a:bodyPr>
          <a:lstStyle/>
          <a:p>
            <a:pPr marL="285750" indent="-285750"/>
            <a:r>
              <a:rPr lang="en-US" sz="1800" dirty="0"/>
              <a:t>How many gadgets do you have at home?</a:t>
            </a:r>
          </a:p>
          <a:p>
            <a:pPr marL="285750" indent="-285750"/>
            <a:r>
              <a:rPr lang="en-US" sz="1800" dirty="0"/>
              <a:t>Which gadget uses the most energy?</a:t>
            </a:r>
          </a:p>
        </p:txBody>
      </p:sp>
      <p:pic>
        <p:nvPicPr>
          <p:cNvPr id="18" name="Google Shape;112;p20">
            <a:extLst>
              <a:ext uri="{FF2B5EF4-FFF2-40B4-BE49-F238E27FC236}">
                <a16:creationId xmlns:a16="http://schemas.microsoft.com/office/drawing/2014/main" id="{40873B52-7391-BD46-B940-3717AB0AEB22}"/>
              </a:ext>
            </a:extLst>
          </p:cNvPr>
          <p:cNvPicPr preferRelativeResize="0"/>
          <p:nvPr/>
        </p:nvPicPr>
        <p:blipFill>
          <a:blip r:embed="rId3">
            <a:alphaModFix/>
          </a:blip>
          <a:stretch>
            <a:fillRect/>
          </a:stretch>
        </p:blipFill>
        <p:spPr>
          <a:xfrm>
            <a:off x="4629150" y="1053019"/>
            <a:ext cx="3980457" cy="3980457"/>
          </a:xfrm>
          <a:prstGeom prst="rect">
            <a:avLst/>
          </a:prstGeom>
          <a:noFill/>
          <a:ln>
            <a:noFill/>
          </a:ln>
        </p:spPr>
      </p:pic>
    </p:spTree>
    <p:extLst>
      <p:ext uri="{BB962C8B-B14F-4D97-AF65-F5344CB8AC3E}">
        <p14:creationId xmlns:p14="http://schemas.microsoft.com/office/powerpoint/2010/main" val="1559279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D10002-A492-FE43-8CAD-4E1D8DF46F27}"/>
              </a:ext>
            </a:extLst>
          </p:cNvPr>
          <p:cNvSpPr>
            <a:spLocks noGrp="1"/>
          </p:cNvSpPr>
          <p:nvPr>
            <p:ph type="title"/>
          </p:nvPr>
        </p:nvSpPr>
        <p:spPr/>
        <p:txBody>
          <a:bodyPr/>
          <a:lstStyle/>
          <a:p>
            <a:r>
              <a:rPr lang="en-US" dirty="0"/>
              <a:t>What Is the Energy Crisis</a:t>
            </a:r>
          </a:p>
        </p:txBody>
      </p:sp>
      <p:sp>
        <p:nvSpPr>
          <p:cNvPr id="3" name="Text Placeholder 2">
            <a:extLst>
              <a:ext uri="{FF2B5EF4-FFF2-40B4-BE49-F238E27FC236}">
                <a16:creationId xmlns:a16="http://schemas.microsoft.com/office/drawing/2014/main" id="{073B82A5-EBFD-0A4D-BA1A-F50B3B81D007}"/>
              </a:ext>
            </a:extLst>
          </p:cNvPr>
          <p:cNvSpPr>
            <a:spLocks noGrp="1"/>
          </p:cNvSpPr>
          <p:nvPr>
            <p:ph type="body" idx="1"/>
          </p:nvPr>
        </p:nvSpPr>
        <p:spPr>
          <a:xfrm>
            <a:off x="628650" y="1527969"/>
            <a:ext cx="3822700" cy="3263400"/>
          </a:xfrm>
          <a:ln>
            <a:noFill/>
          </a:ln>
        </p:spPr>
        <p:txBody>
          <a:bodyPr>
            <a:normAutofit/>
          </a:bodyPr>
          <a:lstStyle/>
          <a:p>
            <a:pPr indent="0">
              <a:buNone/>
            </a:pPr>
            <a:r>
              <a:rPr lang="en-US" sz="1800" dirty="0"/>
              <a:t>Now watch this video. In pairs afterwards answer these questions:</a:t>
            </a:r>
          </a:p>
          <a:p>
            <a:pPr marL="285750" indent="-285750"/>
            <a:endParaRPr lang="en-US" sz="1800" dirty="0"/>
          </a:p>
          <a:p>
            <a:pPr marL="342900" indent="-342900">
              <a:buFont typeface="+mj-lt"/>
              <a:buAutoNum type="arabicPeriod"/>
            </a:pPr>
            <a:r>
              <a:rPr lang="en-US" sz="1800" dirty="0"/>
              <a:t>What is the energy crisis?</a:t>
            </a:r>
          </a:p>
          <a:p>
            <a:pPr marL="342900" indent="-342900">
              <a:buFont typeface="+mj-lt"/>
              <a:buAutoNum type="arabicPeriod"/>
            </a:pPr>
            <a:r>
              <a:rPr lang="en-US" sz="1800" dirty="0"/>
              <a:t>What’s causing the energy crisis?</a:t>
            </a:r>
          </a:p>
          <a:p>
            <a:pPr marL="342900" indent="-342900">
              <a:buFont typeface="+mj-lt"/>
              <a:buAutoNum type="arabicPeriod"/>
            </a:pPr>
            <a:r>
              <a:rPr lang="en-US" sz="1800" dirty="0"/>
              <a:t>What can we do to combat the energy crisis?</a:t>
            </a:r>
          </a:p>
          <a:p>
            <a:pPr marL="285750" indent="-285750"/>
            <a:endParaRPr lang="en-US" sz="1800" dirty="0"/>
          </a:p>
          <a:p>
            <a:pPr marL="285750" indent="-285750"/>
            <a:endParaRPr lang="en-US" sz="1800" dirty="0"/>
          </a:p>
          <a:p>
            <a:pPr marL="285750" indent="-285750"/>
            <a:endParaRPr lang="en-US" sz="1800" dirty="0"/>
          </a:p>
        </p:txBody>
      </p:sp>
      <p:sp>
        <p:nvSpPr>
          <p:cNvPr id="4" name="Rectangle 3">
            <a:extLst>
              <a:ext uri="{FF2B5EF4-FFF2-40B4-BE49-F238E27FC236}">
                <a16:creationId xmlns:a16="http://schemas.microsoft.com/office/drawing/2014/main" id="{457C1E7D-8EA2-B74C-A2DC-C4234ACDD9D7}"/>
              </a:ext>
            </a:extLst>
          </p:cNvPr>
          <p:cNvSpPr/>
          <p:nvPr/>
        </p:nvSpPr>
        <p:spPr>
          <a:xfrm>
            <a:off x="4775200" y="1803400"/>
            <a:ext cx="3740150" cy="24003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Online Media 4" title="Greener Sussex  - Why is there an energy crisis?">
            <a:hlinkClick r:id="" action="ppaction://media"/>
            <a:extLst>
              <a:ext uri="{FF2B5EF4-FFF2-40B4-BE49-F238E27FC236}">
                <a16:creationId xmlns:a16="http://schemas.microsoft.com/office/drawing/2014/main" id="{9BC2E0DF-F34B-EE55-AE86-A24B2CD9D71A}"/>
              </a:ext>
            </a:extLst>
          </p:cNvPr>
          <p:cNvPicPr>
            <a:picLocks noRot="1" noChangeAspect="1"/>
          </p:cNvPicPr>
          <p:nvPr>
            <a:videoFile r:link="rId1"/>
          </p:nvPr>
        </p:nvPicPr>
        <p:blipFill>
          <a:blip r:embed="rId4"/>
          <a:stretch>
            <a:fillRect/>
          </a:stretch>
        </p:blipFill>
        <p:spPr>
          <a:xfrm>
            <a:off x="4572000" y="1803400"/>
            <a:ext cx="4248319" cy="2400300"/>
          </a:xfrm>
          <a:prstGeom prst="rect">
            <a:avLst/>
          </a:prstGeom>
        </p:spPr>
      </p:pic>
    </p:spTree>
    <p:extLst>
      <p:ext uri="{BB962C8B-B14F-4D97-AF65-F5344CB8AC3E}">
        <p14:creationId xmlns:p14="http://schemas.microsoft.com/office/powerpoint/2010/main" val="668307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D10002-A492-FE43-8CAD-4E1D8DF46F27}"/>
              </a:ext>
            </a:extLst>
          </p:cNvPr>
          <p:cNvSpPr>
            <a:spLocks noGrp="1"/>
          </p:cNvSpPr>
          <p:nvPr>
            <p:ph type="title"/>
          </p:nvPr>
        </p:nvSpPr>
        <p:spPr/>
        <p:txBody>
          <a:bodyPr/>
          <a:lstStyle/>
          <a:p>
            <a:r>
              <a:rPr lang="en-US" dirty="0"/>
              <a:t>The Energy Crisis</a:t>
            </a:r>
          </a:p>
        </p:txBody>
      </p:sp>
      <p:pic>
        <p:nvPicPr>
          <p:cNvPr id="8" name="Google Shape;127;p22">
            <a:extLst>
              <a:ext uri="{FF2B5EF4-FFF2-40B4-BE49-F238E27FC236}">
                <a16:creationId xmlns:a16="http://schemas.microsoft.com/office/drawing/2014/main" id="{F7053A12-18A8-8649-80D6-E1AED96F7021}"/>
              </a:ext>
            </a:extLst>
          </p:cNvPr>
          <p:cNvPicPr preferRelativeResize="0"/>
          <p:nvPr/>
        </p:nvPicPr>
        <p:blipFill>
          <a:blip r:embed="rId3">
            <a:alphaModFix/>
          </a:blip>
          <a:stretch>
            <a:fillRect/>
          </a:stretch>
        </p:blipFill>
        <p:spPr>
          <a:xfrm>
            <a:off x="6519664" y="1053200"/>
            <a:ext cx="2545061" cy="1409700"/>
          </a:xfrm>
          <a:prstGeom prst="rect">
            <a:avLst/>
          </a:prstGeom>
          <a:noFill/>
          <a:ln>
            <a:noFill/>
          </a:ln>
        </p:spPr>
      </p:pic>
      <p:pic>
        <p:nvPicPr>
          <p:cNvPr id="9" name="Google Shape;128;p22">
            <a:extLst>
              <a:ext uri="{FF2B5EF4-FFF2-40B4-BE49-F238E27FC236}">
                <a16:creationId xmlns:a16="http://schemas.microsoft.com/office/drawing/2014/main" id="{A843776F-470A-604F-BF64-8263C2C00D99}"/>
              </a:ext>
            </a:extLst>
          </p:cNvPr>
          <p:cNvPicPr preferRelativeResize="0"/>
          <p:nvPr/>
        </p:nvPicPr>
        <p:blipFill rotWithShape="1">
          <a:blip r:embed="rId4">
            <a:alphaModFix/>
          </a:blip>
          <a:srcRect r="7058"/>
          <a:stretch/>
        </p:blipFill>
        <p:spPr>
          <a:xfrm>
            <a:off x="3100510" y="1044612"/>
            <a:ext cx="3238501" cy="1516756"/>
          </a:xfrm>
          <a:prstGeom prst="rect">
            <a:avLst/>
          </a:prstGeom>
          <a:noFill/>
          <a:ln>
            <a:noFill/>
          </a:ln>
        </p:spPr>
      </p:pic>
      <p:pic>
        <p:nvPicPr>
          <p:cNvPr id="10" name="Google Shape;129;p22">
            <a:extLst>
              <a:ext uri="{FF2B5EF4-FFF2-40B4-BE49-F238E27FC236}">
                <a16:creationId xmlns:a16="http://schemas.microsoft.com/office/drawing/2014/main" id="{2FE0EABD-014D-1444-86BB-C75176615593}"/>
              </a:ext>
            </a:extLst>
          </p:cNvPr>
          <p:cNvPicPr preferRelativeResize="0"/>
          <p:nvPr/>
        </p:nvPicPr>
        <p:blipFill>
          <a:blip r:embed="rId5">
            <a:alphaModFix/>
          </a:blip>
          <a:stretch>
            <a:fillRect/>
          </a:stretch>
        </p:blipFill>
        <p:spPr>
          <a:xfrm>
            <a:off x="3989750" y="2722502"/>
            <a:ext cx="2323748" cy="2323748"/>
          </a:xfrm>
          <a:prstGeom prst="rect">
            <a:avLst/>
          </a:prstGeom>
          <a:noFill/>
          <a:ln>
            <a:noFill/>
          </a:ln>
        </p:spPr>
      </p:pic>
      <p:pic>
        <p:nvPicPr>
          <p:cNvPr id="11" name="Google Shape;130;p22">
            <a:extLst>
              <a:ext uri="{FF2B5EF4-FFF2-40B4-BE49-F238E27FC236}">
                <a16:creationId xmlns:a16="http://schemas.microsoft.com/office/drawing/2014/main" id="{55CE60C0-04AC-D445-AC1C-F24E45150D56}"/>
              </a:ext>
            </a:extLst>
          </p:cNvPr>
          <p:cNvPicPr preferRelativeResize="0"/>
          <p:nvPr/>
        </p:nvPicPr>
        <p:blipFill>
          <a:blip r:embed="rId6">
            <a:alphaModFix/>
          </a:blip>
          <a:stretch>
            <a:fillRect/>
          </a:stretch>
        </p:blipFill>
        <p:spPr>
          <a:xfrm>
            <a:off x="6616700" y="2649250"/>
            <a:ext cx="2397000" cy="2397000"/>
          </a:xfrm>
          <a:prstGeom prst="rect">
            <a:avLst/>
          </a:prstGeom>
          <a:noFill/>
          <a:ln>
            <a:noFill/>
          </a:ln>
        </p:spPr>
      </p:pic>
      <p:pic>
        <p:nvPicPr>
          <p:cNvPr id="12" name="Google Shape;131;p22">
            <a:extLst>
              <a:ext uri="{FF2B5EF4-FFF2-40B4-BE49-F238E27FC236}">
                <a16:creationId xmlns:a16="http://schemas.microsoft.com/office/drawing/2014/main" id="{33A49B56-2A18-4C45-A699-19DE410E75A8}"/>
              </a:ext>
            </a:extLst>
          </p:cNvPr>
          <p:cNvPicPr preferRelativeResize="0"/>
          <p:nvPr/>
        </p:nvPicPr>
        <p:blipFill>
          <a:blip r:embed="rId7">
            <a:alphaModFix/>
          </a:blip>
          <a:stretch>
            <a:fillRect/>
          </a:stretch>
        </p:blipFill>
        <p:spPr>
          <a:xfrm>
            <a:off x="336800" y="2747736"/>
            <a:ext cx="3427249" cy="2246825"/>
          </a:xfrm>
          <a:prstGeom prst="rect">
            <a:avLst/>
          </a:prstGeom>
          <a:noFill/>
          <a:ln>
            <a:noFill/>
          </a:ln>
        </p:spPr>
      </p:pic>
      <p:pic>
        <p:nvPicPr>
          <p:cNvPr id="13" name="Picture 12">
            <a:extLst>
              <a:ext uri="{FF2B5EF4-FFF2-40B4-BE49-F238E27FC236}">
                <a16:creationId xmlns:a16="http://schemas.microsoft.com/office/drawing/2014/main" id="{BBC5391B-038A-4E46-A6F0-FC38D8D34D4A}"/>
              </a:ext>
            </a:extLst>
          </p:cNvPr>
          <p:cNvPicPr>
            <a:picLocks noChangeAspect="1"/>
          </p:cNvPicPr>
          <p:nvPr/>
        </p:nvPicPr>
        <p:blipFill>
          <a:blip r:embed="rId8"/>
          <a:stretch>
            <a:fillRect/>
          </a:stretch>
        </p:blipFill>
        <p:spPr>
          <a:xfrm>
            <a:off x="336800" y="1053200"/>
            <a:ext cx="2692150" cy="1508168"/>
          </a:xfrm>
          <a:prstGeom prst="rect">
            <a:avLst/>
          </a:prstGeom>
        </p:spPr>
      </p:pic>
    </p:spTree>
    <p:extLst>
      <p:ext uri="{BB962C8B-B14F-4D97-AF65-F5344CB8AC3E}">
        <p14:creationId xmlns:p14="http://schemas.microsoft.com/office/powerpoint/2010/main" val="3362518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D10002-A492-FE43-8CAD-4E1D8DF46F27}"/>
              </a:ext>
            </a:extLst>
          </p:cNvPr>
          <p:cNvSpPr>
            <a:spLocks noGrp="1"/>
          </p:cNvSpPr>
          <p:nvPr>
            <p:ph type="title"/>
          </p:nvPr>
        </p:nvSpPr>
        <p:spPr/>
        <p:txBody>
          <a:bodyPr/>
          <a:lstStyle/>
          <a:p>
            <a:r>
              <a:rPr lang="en-US" dirty="0"/>
              <a:t>What Can We Do About The Energy Crisis?</a:t>
            </a:r>
          </a:p>
        </p:txBody>
      </p:sp>
      <p:pic>
        <p:nvPicPr>
          <p:cNvPr id="14" name="Google Shape;138;p23">
            <a:extLst>
              <a:ext uri="{FF2B5EF4-FFF2-40B4-BE49-F238E27FC236}">
                <a16:creationId xmlns:a16="http://schemas.microsoft.com/office/drawing/2014/main" id="{63DBD3CA-F529-F949-9C06-4A7F2469F8DD}"/>
              </a:ext>
            </a:extLst>
          </p:cNvPr>
          <p:cNvPicPr preferRelativeResize="0"/>
          <p:nvPr/>
        </p:nvPicPr>
        <p:blipFill>
          <a:blip r:embed="rId3">
            <a:alphaModFix/>
          </a:blip>
          <a:stretch>
            <a:fillRect/>
          </a:stretch>
        </p:blipFill>
        <p:spPr>
          <a:xfrm>
            <a:off x="264451" y="1753940"/>
            <a:ext cx="2324314" cy="2324314"/>
          </a:xfrm>
          <a:prstGeom prst="rect">
            <a:avLst/>
          </a:prstGeom>
          <a:noFill/>
          <a:ln>
            <a:noFill/>
          </a:ln>
        </p:spPr>
      </p:pic>
      <p:pic>
        <p:nvPicPr>
          <p:cNvPr id="15" name="Google Shape;139;p23">
            <a:extLst>
              <a:ext uri="{FF2B5EF4-FFF2-40B4-BE49-F238E27FC236}">
                <a16:creationId xmlns:a16="http://schemas.microsoft.com/office/drawing/2014/main" id="{06AD54A9-2461-8049-807C-7AC883D70B03}"/>
              </a:ext>
            </a:extLst>
          </p:cNvPr>
          <p:cNvPicPr preferRelativeResize="0"/>
          <p:nvPr/>
        </p:nvPicPr>
        <p:blipFill>
          <a:blip r:embed="rId4">
            <a:alphaModFix/>
          </a:blip>
          <a:stretch>
            <a:fillRect/>
          </a:stretch>
        </p:blipFill>
        <p:spPr>
          <a:xfrm>
            <a:off x="2765282" y="1750508"/>
            <a:ext cx="4132100" cy="2327746"/>
          </a:xfrm>
          <a:prstGeom prst="rect">
            <a:avLst/>
          </a:prstGeom>
          <a:noFill/>
          <a:ln>
            <a:noFill/>
          </a:ln>
        </p:spPr>
      </p:pic>
      <p:pic>
        <p:nvPicPr>
          <p:cNvPr id="4" name="Picture 3">
            <a:extLst>
              <a:ext uri="{FF2B5EF4-FFF2-40B4-BE49-F238E27FC236}">
                <a16:creationId xmlns:a16="http://schemas.microsoft.com/office/drawing/2014/main" id="{CFD66EEE-7F64-8744-A036-427E15E8D9AB}"/>
              </a:ext>
            </a:extLst>
          </p:cNvPr>
          <p:cNvPicPr>
            <a:picLocks noChangeAspect="1"/>
          </p:cNvPicPr>
          <p:nvPr/>
        </p:nvPicPr>
        <p:blipFill>
          <a:blip r:embed="rId5"/>
          <a:stretch>
            <a:fillRect/>
          </a:stretch>
        </p:blipFill>
        <p:spPr>
          <a:xfrm>
            <a:off x="7118349" y="2025381"/>
            <a:ext cx="1778000" cy="1778000"/>
          </a:xfrm>
          <a:prstGeom prst="rect">
            <a:avLst/>
          </a:prstGeom>
        </p:spPr>
      </p:pic>
    </p:spTree>
    <p:extLst>
      <p:ext uri="{BB962C8B-B14F-4D97-AF65-F5344CB8AC3E}">
        <p14:creationId xmlns:p14="http://schemas.microsoft.com/office/powerpoint/2010/main" val="3328977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83</TotalTime>
  <Words>537</Words>
  <Application>Microsoft Office PowerPoint</Application>
  <PresentationFormat>On-screen Show (16:9)</PresentationFormat>
  <Paragraphs>64</Paragraphs>
  <Slides>11</Slides>
  <Notes>9</Notes>
  <HiddenSlides>0</HiddenSlides>
  <MMClips>1</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Calibri</vt:lpstr>
      <vt:lpstr>Simple Light</vt:lpstr>
      <vt:lpstr>Why Is There  An Energy Crisis?</vt:lpstr>
      <vt:lpstr>Who Knows…..?</vt:lpstr>
      <vt:lpstr>Aim</vt:lpstr>
      <vt:lpstr>How much energy do you use?</vt:lpstr>
      <vt:lpstr>How much energy do you use?</vt:lpstr>
      <vt:lpstr>How much energy do you use?</vt:lpstr>
      <vt:lpstr>What Is the Energy Crisis</vt:lpstr>
      <vt:lpstr>The Energy Crisis</vt:lpstr>
      <vt:lpstr>What Can We Do About The Energy Crisis?</vt:lpstr>
      <vt:lpstr>There is No Planet B</vt:lpstr>
      <vt:lpstr>Final thoughts!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Why Is There  An Energy Crisis?</dc:title>
  <dc:creator>Ken</dc:creator>
  <cp:lastModifiedBy>Ken Stevens</cp:lastModifiedBy>
  <cp:revision>12</cp:revision>
  <dcterms:modified xsi:type="dcterms:W3CDTF">2023-05-18T13:22:36Z</dcterms:modified>
</cp:coreProperties>
</file>